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58" r:id="rId4"/>
    <p:sldId id="259" r:id="rId5"/>
    <p:sldId id="260" r:id="rId6"/>
    <p:sldId id="290" r:id="rId7"/>
    <p:sldId id="261" r:id="rId8"/>
    <p:sldId id="262" r:id="rId9"/>
    <p:sldId id="268" r:id="rId10"/>
    <p:sldId id="267" r:id="rId11"/>
    <p:sldId id="263" r:id="rId12"/>
    <p:sldId id="279" r:id="rId13"/>
    <p:sldId id="269" r:id="rId14"/>
    <p:sldId id="270" r:id="rId15"/>
    <p:sldId id="272" r:id="rId16"/>
    <p:sldId id="273" r:id="rId17"/>
    <p:sldId id="264" r:id="rId18"/>
    <p:sldId id="265" r:id="rId19"/>
    <p:sldId id="266" r:id="rId20"/>
    <p:sldId id="274" r:id="rId21"/>
    <p:sldId id="308" r:id="rId22"/>
    <p:sldId id="275" r:id="rId23"/>
    <p:sldId id="277" r:id="rId24"/>
    <p:sldId id="276" r:id="rId25"/>
    <p:sldId id="310" r:id="rId26"/>
    <p:sldId id="278" r:id="rId27"/>
    <p:sldId id="309" r:id="rId28"/>
    <p:sldId id="280" r:id="rId29"/>
    <p:sldId id="311" r:id="rId30"/>
    <p:sldId id="312" r:id="rId31"/>
    <p:sldId id="313" r:id="rId32"/>
    <p:sldId id="288" r:id="rId33"/>
    <p:sldId id="284" r:id="rId34"/>
    <p:sldId id="306" r:id="rId35"/>
    <p:sldId id="307" r:id="rId36"/>
    <p:sldId id="282" r:id="rId37"/>
    <p:sldId id="283" r:id="rId38"/>
    <p:sldId id="286" r:id="rId39"/>
    <p:sldId id="287" r:id="rId40"/>
    <p:sldId id="289" r:id="rId41"/>
  </p:sldIdLst>
  <p:sldSz cx="9144000" cy="6858000" type="screen4x3"/>
  <p:notesSz cx="6858000" cy="9144000"/>
  <p:custDataLst>
    <p:tags r:id="rId4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19459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0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4A1277-74DA-49C7-9BDC-418569CDD0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D4FF2-5E74-487E-9E87-0BE1C423DC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D506A-2B89-4230-88F0-C157BFB8E7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171CA74-C5BB-4293-A13F-D432FBF10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9F7B278-E149-4A76-AB36-2C8508858D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E76E3D8-A28F-4A8F-8030-2320F83345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97CCC-45FB-46A5-B29C-572B319AEE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6AA5F-BBFD-4B1A-8624-94AB8AF0C7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99900-C9E3-459F-9B94-155EF36422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6620A-BAC0-4D0A-BD65-750B039B19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F3476-19F1-468A-8265-1C4457E819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65223-3FF7-4453-A32F-A193516C3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828-1880-4E69-9A02-05679EA7EE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6A4A0-13C6-4FB8-9241-A00E018783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843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2709609-F1DC-450B-AAB5-F50F9A7CBDC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en.wikipedia.org/wiki/Image:Glucose_meters.jpg" TargetMode="Externa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Diabetes for the EMS Provider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600" i="1"/>
              <a:t>Developed By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/>
              <a:t>Kevin McGee, D.O., EMT-P</a:t>
            </a:r>
          </a:p>
          <a:p>
            <a:pPr>
              <a:lnSpc>
                <a:spcPct val="90000"/>
              </a:lnSpc>
            </a:pPr>
            <a:r>
              <a:rPr lang="en-US" sz="2000"/>
              <a:t>Emergency Medicine Resident</a:t>
            </a:r>
          </a:p>
          <a:p>
            <a:pPr>
              <a:lnSpc>
                <a:spcPct val="90000"/>
              </a:lnSpc>
            </a:pPr>
            <a:r>
              <a:rPr lang="en-US" sz="2000"/>
              <a:t>SUNY at Buffalo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2 Diabetes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Insulin resistance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Comprises </a:t>
            </a:r>
            <a:r>
              <a:rPr lang="en-US" sz="2400">
                <a:solidFill>
                  <a:schemeClr val="hlink"/>
                </a:solidFill>
              </a:rPr>
              <a:t>90%</a:t>
            </a:r>
            <a:r>
              <a:rPr lang="en-US" sz="2400"/>
              <a:t> of all Diabetic Patient</a:t>
            </a:r>
          </a:p>
          <a:p>
            <a:pPr>
              <a:lnSpc>
                <a:spcPct val="90000"/>
              </a:lnSpc>
            </a:pPr>
            <a:r>
              <a:rPr lang="en-US" sz="2400"/>
              <a:t>6.2% population in 2002</a:t>
            </a:r>
          </a:p>
          <a:p>
            <a:pPr>
              <a:lnSpc>
                <a:spcPct val="90000"/>
              </a:lnSpc>
            </a:pPr>
            <a:r>
              <a:rPr lang="en-US" sz="2400"/>
              <a:t>Related to Obesisty</a:t>
            </a:r>
          </a:p>
          <a:p>
            <a:pPr>
              <a:lnSpc>
                <a:spcPct val="90000"/>
              </a:lnSpc>
            </a:pPr>
            <a:r>
              <a:rPr lang="en-US" sz="2400"/>
              <a:t>Affects </a:t>
            </a:r>
            <a:r>
              <a:rPr lang="en-US" sz="2400">
                <a:solidFill>
                  <a:schemeClr val="hlink"/>
                </a:solidFill>
              </a:rPr>
              <a:t>All Ages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Becoming more common among adolescents</a:t>
            </a:r>
          </a:p>
          <a:p>
            <a:pPr>
              <a:lnSpc>
                <a:spcPct val="90000"/>
              </a:lnSpc>
            </a:pPr>
            <a:r>
              <a:rPr lang="en-US" sz="2400"/>
              <a:t>More prevalent among Hispanics, Native Americans, African Americans, and Asians</a:t>
            </a:r>
          </a:p>
        </p:txBody>
      </p:sp>
      <p:pic>
        <p:nvPicPr>
          <p:cNvPr id="30728" name="Picture 8" descr="obes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81200"/>
            <a:ext cx="4267200" cy="3506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2 Diabetes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Increased risk of infections, Kidney Disease, Ocular Disease, Nerve injury, HTN, CAD, CVA</a:t>
            </a:r>
          </a:p>
          <a:p>
            <a:r>
              <a:rPr lang="en-US"/>
              <a:t>Can Be Controlled with </a:t>
            </a:r>
            <a:r>
              <a:rPr lang="en-US">
                <a:solidFill>
                  <a:schemeClr val="hlink"/>
                </a:solidFill>
              </a:rPr>
              <a:t>Diet, Exercise, Weight Lose</a:t>
            </a:r>
          </a:p>
          <a:p>
            <a:r>
              <a:rPr lang="en-US"/>
              <a:t>Patients frequently take </a:t>
            </a:r>
            <a:r>
              <a:rPr lang="en-US">
                <a:solidFill>
                  <a:schemeClr val="hlink"/>
                </a:solidFill>
              </a:rPr>
              <a:t>Oral Medications and/or Insulin</a:t>
            </a:r>
            <a:r>
              <a:rPr lang="en-US"/>
              <a:t>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Serum Glucose Levels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Normal: </a:t>
            </a:r>
          </a:p>
          <a:p>
            <a:pPr lvl="2"/>
            <a:r>
              <a:rPr lang="en-US"/>
              <a:t>100 mg/dL </a:t>
            </a:r>
          </a:p>
          <a:p>
            <a:pPr lvl="2"/>
            <a:r>
              <a:rPr lang="en-US"/>
              <a:t>This fluctuates from 70-150 mg/dL </a:t>
            </a:r>
          </a:p>
          <a:p>
            <a:pPr lvl="1"/>
            <a:r>
              <a:rPr lang="en-US"/>
              <a:t>Pre-Diabetic </a:t>
            </a:r>
          </a:p>
          <a:p>
            <a:pPr lvl="2"/>
            <a:r>
              <a:rPr lang="en-US"/>
              <a:t>100-125mg/dL Fasting Serum Glucose test</a:t>
            </a:r>
          </a:p>
          <a:p>
            <a:pPr lvl="3"/>
            <a:r>
              <a:rPr lang="en-US"/>
              <a:t>Fasting indicates no oral intake for 6 hours prior to test</a:t>
            </a:r>
          </a:p>
          <a:p>
            <a:pPr lvl="1"/>
            <a:r>
              <a:rPr lang="en-US"/>
              <a:t>Diabetic </a:t>
            </a:r>
          </a:p>
          <a:p>
            <a:pPr lvl="2"/>
            <a:r>
              <a:rPr lang="en-US"/>
              <a:t>&gt;125mg/dL for Fasting Serum Glucose Test</a:t>
            </a:r>
          </a:p>
          <a:p>
            <a:pPr lvl="3"/>
            <a:r>
              <a:rPr lang="en-US"/>
              <a:t>Fasting indicates no oral intake for 6 hours prior to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Diabetic Emergencies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Hyperglycemic</a:t>
            </a:r>
          </a:p>
          <a:p>
            <a:pPr lvl="1"/>
            <a:r>
              <a:rPr lang="en-US" sz="2400"/>
              <a:t>HHNC: Hyperosmolar Hyperglycemic Nonketotic Coma </a:t>
            </a:r>
          </a:p>
          <a:p>
            <a:pPr lvl="1"/>
            <a:r>
              <a:rPr lang="en-US" sz="2400"/>
              <a:t>DKA: Diabetic Ketoacidosis</a:t>
            </a:r>
          </a:p>
          <a:p>
            <a:r>
              <a:rPr lang="en-US" sz="2800"/>
              <a:t>Hypoglycemic</a:t>
            </a:r>
          </a:p>
          <a:p>
            <a:pPr lvl="1"/>
            <a:r>
              <a:rPr lang="en-US" sz="2400"/>
              <a:t>Diabetic Coma or Insulin Reaction</a:t>
            </a:r>
          </a:p>
        </p:txBody>
      </p:sp>
      <p:pic>
        <p:nvPicPr>
          <p:cNvPr id="32774" name="Picture 6" descr="paramedic_image001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62400" y="2819400"/>
            <a:ext cx="4953000" cy="35861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HHNC: Hyperosmolar Hyperglycemic Nonketotic Coma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Effects Type 2 Diabetics</a:t>
            </a:r>
          </a:p>
          <a:p>
            <a:r>
              <a:rPr lang="en-US"/>
              <a:t>Prominent later in life</a:t>
            </a:r>
          </a:p>
          <a:p>
            <a:r>
              <a:rPr lang="en-US"/>
              <a:t>Elevated Blood Glucose lead to increases serum osmolarity</a:t>
            </a:r>
          </a:p>
          <a:p>
            <a:r>
              <a:rPr lang="en-US"/>
              <a:t>This results in Diuresis and Fluid Shift.</a:t>
            </a:r>
          </a:p>
          <a:p>
            <a:r>
              <a:rPr lang="en-US"/>
              <a:t>Increased Urination causes body wide depletion of Water and Electrolytes.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Extreme Dehydration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HHNC: Hyperosmolar Hyperglycemic Nonketotic Coma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Physical Signs </a:t>
            </a:r>
          </a:p>
          <a:p>
            <a:pPr lvl="1"/>
            <a:r>
              <a:rPr lang="en-US"/>
              <a:t>Tachycardia</a:t>
            </a:r>
          </a:p>
          <a:p>
            <a:pPr lvl="1"/>
            <a:r>
              <a:rPr lang="en-US"/>
              <a:t>Orthostatic Vitals</a:t>
            </a:r>
          </a:p>
          <a:p>
            <a:pPr lvl="1"/>
            <a:r>
              <a:rPr lang="en-US"/>
              <a:t>Poor Skin Turgor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Drowsiness and lethargy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Delirium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Coma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Symptoms</a:t>
            </a:r>
          </a:p>
          <a:p>
            <a:pPr lvl="1"/>
            <a:r>
              <a:rPr lang="en-US"/>
              <a:t>Nausea/vomiting</a:t>
            </a:r>
          </a:p>
          <a:p>
            <a:pPr lvl="1"/>
            <a:r>
              <a:rPr lang="en-US"/>
              <a:t>Abdominal pain</a:t>
            </a:r>
          </a:p>
          <a:p>
            <a:pPr lvl="1"/>
            <a:r>
              <a:rPr lang="en-US"/>
              <a:t>Polydipsia</a:t>
            </a:r>
          </a:p>
          <a:p>
            <a:pPr lvl="1"/>
            <a:r>
              <a:rPr lang="en-US"/>
              <a:t>Polyuria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HHNC: Hyperosmolar Hyperglycemic Nonketotic Coma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Treatment</a:t>
            </a:r>
          </a:p>
          <a:p>
            <a:pPr lvl="1"/>
            <a:r>
              <a:rPr lang="en-US"/>
              <a:t> IV FLUIDS !!!!!</a:t>
            </a:r>
          </a:p>
          <a:p>
            <a:pPr lvl="2"/>
            <a:r>
              <a:rPr lang="en-US"/>
              <a:t>Bolus of Normal Saline will help to reverse the overwhelming dehydration</a:t>
            </a:r>
          </a:p>
          <a:p>
            <a:pPr lvl="2"/>
            <a:r>
              <a:rPr lang="en-US"/>
              <a:t>EMS provides important early intervention</a:t>
            </a:r>
          </a:p>
          <a:p>
            <a:pPr lvl="1"/>
            <a:r>
              <a:rPr lang="en-US"/>
              <a:t>Insulin?</a:t>
            </a:r>
          </a:p>
          <a:p>
            <a:pPr lvl="2"/>
            <a:r>
              <a:rPr lang="en-US"/>
              <a:t>Treatment of elevated glucose is </a:t>
            </a:r>
            <a:r>
              <a:rPr lang="en-US" u="sng"/>
              <a:t>Not</a:t>
            </a:r>
            <a:r>
              <a:rPr lang="en-US"/>
              <a:t> Always Necessary</a:t>
            </a:r>
          </a:p>
          <a:p>
            <a:pPr lvl="2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DKA: Diabetic Ketoacidosis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Dereased Insulin or Insulin resistance leads to </a:t>
            </a:r>
            <a:r>
              <a:rPr lang="en-US">
                <a:solidFill>
                  <a:schemeClr val="hlink"/>
                </a:solidFill>
              </a:rPr>
              <a:t>Elevated Blood Glucose</a:t>
            </a:r>
            <a:r>
              <a:rPr lang="en-US"/>
              <a:t> levels</a:t>
            </a:r>
          </a:p>
          <a:p>
            <a:pPr>
              <a:lnSpc>
                <a:spcPct val="90000"/>
              </a:lnSpc>
            </a:pPr>
            <a:r>
              <a:rPr lang="en-US"/>
              <a:t>However, Cellular Glucose is Low without insulin</a:t>
            </a:r>
          </a:p>
          <a:p>
            <a:pPr lvl="1">
              <a:lnSpc>
                <a:spcPct val="90000"/>
              </a:lnSpc>
            </a:pPr>
            <a:r>
              <a:rPr lang="en-US"/>
              <a:t>Equivalent to </a:t>
            </a:r>
            <a:r>
              <a:rPr lang="en-US">
                <a:solidFill>
                  <a:schemeClr val="hlink"/>
                </a:solidFill>
              </a:rPr>
              <a:t>Starvation</a:t>
            </a:r>
          </a:p>
          <a:p>
            <a:pPr>
              <a:lnSpc>
                <a:spcPct val="90000"/>
              </a:lnSpc>
            </a:pPr>
            <a:r>
              <a:rPr lang="en-US"/>
              <a:t>As a result the body attempts to Compensate</a:t>
            </a:r>
          </a:p>
          <a:p>
            <a:pPr lvl="1">
              <a:lnSpc>
                <a:spcPct val="90000"/>
              </a:lnSpc>
            </a:pPr>
            <a:r>
              <a:rPr lang="en-US"/>
              <a:t>Uses </a:t>
            </a:r>
            <a:r>
              <a:rPr lang="en-US">
                <a:solidFill>
                  <a:schemeClr val="hlink"/>
                </a:solidFill>
              </a:rPr>
              <a:t>Glucose stores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</a:rPr>
              <a:t>Breaks Down Fat</a:t>
            </a:r>
            <a:r>
              <a:rPr lang="en-US"/>
              <a:t> and </a:t>
            </a:r>
            <a:r>
              <a:rPr lang="en-US">
                <a:solidFill>
                  <a:schemeClr val="hlink"/>
                </a:solidFill>
              </a:rPr>
              <a:t>Protein</a:t>
            </a: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DKA: Diabetic Ketoacidosis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an attempt to save the Heart and Brain, the body produces </a:t>
            </a:r>
            <a:r>
              <a:rPr lang="en-US">
                <a:solidFill>
                  <a:schemeClr val="hlink"/>
                </a:solidFill>
              </a:rPr>
              <a:t>Ketone Bodies </a:t>
            </a:r>
            <a:r>
              <a:rPr lang="en-US"/>
              <a:t>from fatty acids</a:t>
            </a:r>
          </a:p>
          <a:p>
            <a:pPr lvl="1"/>
            <a:r>
              <a:rPr lang="en-US"/>
              <a:t>Acetoacetate, Beta-hydroxybutyrate, And Acetone</a:t>
            </a:r>
          </a:p>
          <a:p>
            <a:r>
              <a:rPr lang="en-US"/>
              <a:t>Excessive Ketones lead to </a:t>
            </a:r>
            <a:r>
              <a:rPr lang="en-US">
                <a:solidFill>
                  <a:schemeClr val="hlink"/>
                </a:solidFill>
              </a:rPr>
              <a:t>Acidosis</a:t>
            </a:r>
          </a:p>
          <a:p>
            <a:pPr lvl="1"/>
            <a:r>
              <a:rPr lang="en-US"/>
              <a:t>Beta-hydroxybutyrate is a carboxylic Acid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DKA: Diabetic Ketoacidosis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Physical Signs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hlink"/>
                </a:solidFill>
              </a:rPr>
              <a:t>Altered mental status without evidence of head trauma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Tachycardia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Tachypnea or hyperventilation (Kussmaul respirations)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Normal or low blood pressure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Increased capillary refill time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Poor perfusion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Lethargy and weakness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Fever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hlink"/>
                </a:solidFill>
              </a:rPr>
              <a:t>Acetone odor of the breath reflecting metabolic acidosis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Symptoms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Often insidious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hlink"/>
                </a:solidFill>
              </a:rPr>
              <a:t>Fatigue and malaise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Nausea/vomiting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Abdominal pain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Polydipsia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Polyuria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Polyphagia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Weight loss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Fever</a:t>
            </a:r>
          </a:p>
          <a:p>
            <a:pPr lvl="1">
              <a:lnSpc>
                <a:spcPct val="90000"/>
              </a:lnSpc>
            </a:pP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Diabetes: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Derived from the Greek a word that literally means "</a:t>
            </a:r>
            <a:r>
              <a:rPr lang="en-US" sz="2000">
                <a:solidFill>
                  <a:schemeClr val="hlink"/>
                </a:solidFill>
              </a:rPr>
              <a:t>passing through</a:t>
            </a:r>
            <a:r>
              <a:rPr lang="en-US" sz="2000"/>
              <a:t>," or "siphon“. </a:t>
            </a:r>
          </a:p>
          <a:p>
            <a:pPr>
              <a:lnSpc>
                <a:spcPct val="90000"/>
              </a:lnSpc>
            </a:pPr>
            <a:r>
              <a:rPr lang="en-US" sz="2400"/>
              <a:t>Diabetes Mellitus: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Diabetes mellitus is a group of metabolic diseases characterized by </a:t>
            </a:r>
            <a:r>
              <a:rPr lang="en-US" sz="2000">
                <a:solidFill>
                  <a:schemeClr val="hlink"/>
                </a:solidFill>
              </a:rPr>
              <a:t>high blood sugar levels</a:t>
            </a:r>
            <a:r>
              <a:rPr lang="en-US" sz="2000"/>
              <a:t>, which result from </a:t>
            </a:r>
            <a:r>
              <a:rPr lang="en-US" sz="2000">
                <a:solidFill>
                  <a:schemeClr val="hlink"/>
                </a:solidFill>
              </a:rPr>
              <a:t>defects in insulin secretion, action, or both</a:t>
            </a:r>
            <a:r>
              <a:rPr lang="en-US" sz="2000"/>
              <a:t> </a:t>
            </a:r>
          </a:p>
          <a:p>
            <a:pPr>
              <a:lnSpc>
                <a:spcPct val="90000"/>
              </a:lnSpc>
            </a:pPr>
            <a:r>
              <a:rPr lang="en-US" sz="2400"/>
              <a:t>Gestational Diabetes: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Increased Blood Sugar during Pregnancy. </a:t>
            </a:r>
          </a:p>
          <a:p>
            <a:pPr>
              <a:lnSpc>
                <a:spcPct val="90000"/>
              </a:lnSpc>
            </a:pPr>
            <a:r>
              <a:rPr lang="en-US" sz="2400"/>
              <a:t>Diabetes Insipidus: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Diabetes insipidus is caused by the inability of the kidneys to conserve water, which leads to frequent urination and pronounced thirst.</a:t>
            </a:r>
          </a:p>
          <a:p>
            <a:pPr lvl="1"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DKA: Diabetic Ketoacidosis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Treatment</a:t>
            </a:r>
          </a:p>
          <a:p>
            <a:pPr lvl="1"/>
            <a:r>
              <a:rPr lang="en-US"/>
              <a:t>Fluids!!!!!</a:t>
            </a:r>
          </a:p>
          <a:p>
            <a:pPr lvl="2"/>
            <a:r>
              <a:rPr lang="en-US"/>
              <a:t>It is important for EMS to initiate Fluid Ressusitation prior to arrival in the Hospital</a:t>
            </a:r>
          </a:p>
          <a:p>
            <a:pPr lvl="2"/>
            <a:r>
              <a:rPr lang="en-US"/>
              <a:t>Begin With Noramal Saline</a:t>
            </a:r>
          </a:p>
          <a:p>
            <a:pPr lvl="1"/>
            <a:r>
              <a:rPr lang="en-US"/>
              <a:t>Insulin</a:t>
            </a:r>
          </a:p>
          <a:p>
            <a:pPr lvl="2"/>
            <a:r>
              <a:rPr lang="en-US"/>
              <a:t>This Will </a:t>
            </a:r>
            <a:r>
              <a:rPr lang="en-US">
                <a:solidFill>
                  <a:schemeClr val="hlink"/>
                </a:solidFill>
              </a:rPr>
              <a:t>Start in the Emergency Dept.</a:t>
            </a:r>
            <a:r>
              <a:rPr lang="en-US"/>
              <a:t> </a:t>
            </a:r>
          </a:p>
          <a:p>
            <a:pPr lvl="2"/>
            <a:r>
              <a:rPr lang="en-US"/>
              <a:t>Must Control Electrolyte Problems First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DKA vs. HHNC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 Difference in Treatment for EMS</a:t>
            </a:r>
          </a:p>
          <a:p>
            <a:pPr lvl="1"/>
            <a:r>
              <a:rPr lang="en-US"/>
              <a:t>Will Present as </a:t>
            </a:r>
            <a:r>
              <a:rPr lang="en-US">
                <a:solidFill>
                  <a:schemeClr val="hlink"/>
                </a:solidFill>
              </a:rPr>
              <a:t>Altered Mental Status</a:t>
            </a:r>
          </a:p>
          <a:p>
            <a:r>
              <a:rPr lang="en-US"/>
              <a:t>ABC’s</a:t>
            </a:r>
          </a:p>
          <a:p>
            <a:r>
              <a:rPr lang="en-US"/>
              <a:t>Supplemental Oxygen</a:t>
            </a:r>
          </a:p>
          <a:p>
            <a:r>
              <a:rPr lang="en-US"/>
              <a:t>IV Fluids</a:t>
            </a:r>
          </a:p>
          <a:p>
            <a:r>
              <a:rPr lang="en-US"/>
              <a:t>Vitals / Monitor</a:t>
            </a:r>
          </a:p>
          <a:p>
            <a:r>
              <a:rPr lang="en-US"/>
              <a:t>Glucometry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Hypoglycemia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Effects Type 1 &amp; 2 Diabetic</a:t>
            </a:r>
          </a:p>
          <a:p>
            <a:r>
              <a:rPr lang="en-US"/>
              <a:t>Secondary to Insulin or Oral Hypoglycemic Medication</a:t>
            </a:r>
          </a:p>
          <a:p>
            <a:pPr lvl="1"/>
            <a:r>
              <a:rPr lang="en-US"/>
              <a:t>More Common with Insulin Use</a:t>
            </a:r>
          </a:p>
          <a:p>
            <a:r>
              <a:rPr lang="en-US"/>
              <a:t>Serum Glucose Levels  Fall </a:t>
            </a:r>
            <a:r>
              <a:rPr lang="en-US">
                <a:solidFill>
                  <a:schemeClr val="hlink"/>
                </a:solidFill>
              </a:rPr>
              <a:t>Below Normal Levels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Hypoglycemia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Serum Glucose Levels </a:t>
            </a:r>
          </a:p>
          <a:p>
            <a:pPr lvl="1"/>
            <a:r>
              <a:rPr lang="en-US"/>
              <a:t>Normal: </a:t>
            </a:r>
          </a:p>
          <a:p>
            <a:pPr lvl="2"/>
            <a:r>
              <a:rPr lang="en-US"/>
              <a:t>100 mg/dL </a:t>
            </a:r>
          </a:p>
          <a:p>
            <a:pPr lvl="1"/>
            <a:r>
              <a:rPr lang="en-US"/>
              <a:t>Hypoglycemia:</a:t>
            </a:r>
          </a:p>
          <a:p>
            <a:pPr lvl="2"/>
            <a:r>
              <a:rPr lang="en-US"/>
              <a:t>&lt;50gmg/dL in men</a:t>
            </a:r>
          </a:p>
          <a:p>
            <a:pPr lvl="2"/>
            <a:r>
              <a:rPr lang="en-US"/>
              <a:t>&lt;45 mg/dL in women</a:t>
            </a:r>
          </a:p>
          <a:p>
            <a:pPr lvl="2"/>
            <a:r>
              <a:rPr lang="en-US"/>
              <a:t>&lt;40 mg/dL in infants and children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Protocol: &lt;80 mg/dl</a:t>
            </a:r>
            <a:r>
              <a:rPr lang="en-US"/>
              <a:t> </a:t>
            </a:r>
          </a:p>
          <a:p>
            <a:pPr lvl="2"/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Hypoglycemia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Physical Signs</a:t>
            </a:r>
          </a:p>
          <a:p>
            <a:pPr lvl="1"/>
            <a:r>
              <a:rPr lang="en-US"/>
              <a:t>Sweating</a:t>
            </a:r>
          </a:p>
          <a:p>
            <a:pPr lvl="1"/>
            <a:r>
              <a:rPr lang="en-US"/>
              <a:t>Tremulousness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Tachycardia</a:t>
            </a:r>
          </a:p>
          <a:p>
            <a:pPr lvl="1"/>
            <a:r>
              <a:rPr lang="en-US"/>
              <a:t>Respitory Distress </a:t>
            </a:r>
          </a:p>
          <a:p>
            <a:pPr lvl="1"/>
            <a:r>
              <a:rPr lang="en-US"/>
              <a:t>Abdominal Pain</a:t>
            </a:r>
          </a:p>
          <a:p>
            <a:pPr lvl="1"/>
            <a:r>
              <a:rPr lang="en-US"/>
              <a:t>Vomiting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Combative or agitated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Coma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Symptoms</a:t>
            </a:r>
          </a:p>
          <a:p>
            <a:pPr lvl="1"/>
            <a:r>
              <a:rPr lang="en-US"/>
              <a:t>Anxiety </a:t>
            </a:r>
          </a:p>
          <a:p>
            <a:pPr lvl="1"/>
            <a:r>
              <a:rPr lang="en-US"/>
              <a:t>Nervousness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Confusion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Personality changes</a:t>
            </a:r>
          </a:p>
          <a:p>
            <a:pPr lvl="1"/>
            <a:r>
              <a:rPr lang="en-US"/>
              <a:t>Nausea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Hypoglycemia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Treatment</a:t>
            </a:r>
          </a:p>
          <a:p>
            <a:pPr lvl="1">
              <a:lnSpc>
                <a:spcPct val="90000"/>
              </a:lnSpc>
            </a:pPr>
            <a:r>
              <a:rPr lang="en-US"/>
              <a:t>Patient’s will present with </a:t>
            </a:r>
            <a:r>
              <a:rPr lang="en-US">
                <a:solidFill>
                  <a:schemeClr val="hlink"/>
                </a:solidFill>
              </a:rPr>
              <a:t>Altered Mental Status</a:t>
            </a:r>
          </a:p>
          <a:p>
            <a:pPr lvl="1">
              <a:lnSpc>
                <a:spcPct val="90000"/>
              </a:lnSpc>
            </a:pPr>
            <a:r>
              <a:rPr lang="en-US"/>
              <a:t>ABC’s</a:t>
            </a:r>
          </a:p>
          <a:p>
            <a:pPr lvl="1">
              <a:lnSpc>
                <a:spcPct val="90000"/>
              </a:lnSpc>
            </a:pPr>
            <a:r>
              <a:rPr lang="en-US"/>
              <a:t>Supplemental Oxygen</a:t>
            </a:r>
          </a:p>
          <a:p>
            <a:pPr lvl="1">
              <a:lnSpc>
                <a:spcPct val="90000"/>
              </a:lnSpc>
            </a:pPr>
            <a:r>
              <a:rPr lang="en-US"/>
              <a:t>Vitals</a:t>
            </a:r>
          </a:p>
          <a:p>
            <a:pPr lvl="1">
              <a:lnSpc>
                <a:spcPct val="90000"/>
              </a:lnSpc>
            </a:pPr>
            <a:r>
              <a:rPr lang="en-US"/>
              <a:t>IV Fluids Monitor</a:t>
            </a:r>
          </a:p>
          <a:p>
            <a:pPr lvl="1">
              <a:lnSpc>
                <a:spcPct val="90000"/>
              </a:lnSpc>
            </a:pPr>
            <a:r>
              <a:rPr lang="en-US"/>
              <a:t>Glucometry</a:t>
            </a:r>
          </a:p>
          <a:p>
            <a:pPr lvl="2">
              <a:lnSpc>
                <a:spcPct val="90000"/>
              </a:lnSpc>
            </a:pPr>
            <a:r>
              <a:rPr lang="en-US"/>
              <a:t>Glucose &lt; 80 mg/dL, Considered Hypoglycemia by ALS 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Hypoglycemia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Treatment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Glucose Supplementation</a:t>
            </a:r>
          </a:p>
          <a:p>
            <a:pPr lvl="2">
              <a:lnSpc>
                <a:spcPct val="80000"/>
              </a:lnSpc>
            </a:pPr>
            <a:r>
              <a:rPr lang="en-US" sz="2000">
                <a:solidFill>
                  <a:schemeClr val="hlink"/>
                </a:solidFill>
              </a:rPr>
              <a:t>Oral Glucose</a:t>
            </a:r>
          </a:p>
          <a:p>
            <a:pPr lvl="3">
              <a:lnSpc>
                <a:spcPct val="80000"/>
              </a:lnSpc>
            </a:pPr>
            <a:r>
              <a:rPr lang="en-US" sz="1800">
                <a:solidFill>
                  <a:schemeClr val="hlink"/>
                </a:solidFill>
              </a:rPr>
              <a:t>Juice, Non- Diet Soda </a:t>
            </a:r>
          </a:p>
          <a:p>
            <a:pPr lvl="3">
              <a:lnSpc>
                <a:spcPct val="80000"/>
              </a:lnSpc>
            </a:pPr>
            <a:r>
              <a:rPr lang="en-US" sz="1800">
                <a:solidFill>
                  <a:schemeClr val="hlink"/>
                </a:solidFill>
              </a:rPr>
              <a:t>Oral Glucose Solution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D10</a:t>
            </a:r>
          </a:p>
          <a:p>
            <a:pPr lvl="3">
              <a:lnSpc>
                <a:spcPct val="80000"/>
              </a:lnSpc>
            </a:pPr>
            <a:r>
              <a:rPr lang="en-US" sz="1800"/>
              <a:t>250cc Bolus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D50 </a:t>
            </a:r>
          </a:p>
          <a:p>
            <a:pPr lvl="3">
              <a:lnSpc>
                <a:spcPct val="80000"/>
              </a:lnSpc>
            </a:pPr>
            <a:r>
              <a:rPr lang="en-US" sz="1800"/>
              <a:t>25 gram glucose in 50ml water, IV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Glucagon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Naturally Occurring Hormone, From Pancreas Alpha-Cells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Breaks Down Stored Glycogen to Glucose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1U = 1mg Given IM/SC</a:t>
            </a:r>
          </a:p>
          <a:p>
            <a:pPr lvl="3">
              <a:lnSpc>
                <a:spcPct val="80000"/>
              </a:lnSpc>
            </a:pPr>
            <a:r>
              <a:rPr lang="en-US" sz="1800"/>
              <a:t>Pediatric 0.025 mg/kg IM/SC to max dose 1mg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it Diabetes?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Several Conditions Mimic Diabetic Emergencies</a:t>
            </a:r>
          </a:p>
          <a:p>
            <a:pPr lvl="1"/>
            <a:r>
              <a:rPr lang="en-US" sz="2400"/>
              <a:t>Present with </a:t>
            </a:r>
            <a:r>
              <a:rPr lang="en-US" sz="2400">
                <a:solidFill>
                  <a:schemeClr val="hlink"/>
                </a:solidFill>
              </a:rPr>
              <a:t>Altered Mental Status</a:t>
            </a:r>
          </a:p>
          <a:p>
            <a:r>
              <a:rPr lang="en-US" sz="2800"/>
              <a:t>Poisoning/ Overdose</a:t>
            </a:r>
          </a:p>
          <a:p>
            <a:pPr lvl="1"/>
            <a:r>
              <a:rPr lang="en-US" sz="2400"/>
              <a:t>Some Chemicals and Medication Cause Hypoglycemia</a:t>
            </a:r>
          </a:p>
          <a:p>
            <a:pPr lvl="1"/>
            <a:r>
              <a:rPr lang="en-US" sz="2400"/>
              <a:t>Alcoholics frequently has Low Blood Glucose</a:t>
            </a:r>
          </a:p>
          <a:p>
            <a:r>
              <a:rPr lang="en-US" sz="2800"/>
              <a:t>Stroke/ CVA</a:t>
            </a:r>
          </a:p>
          <a:p>
            <a:r>
              <a:rPr lang="en-US" sz="2800"/>
              <a:t>Seizures</a:t>
            </a:r>
          </a:p>
          <a:p>
            <a:pPr lvl="1"/>
            <a:r>
              <a:rPr lang="en-US" sz="2400"/>
              <a:t>Todd’s Paralysis</a:t>
            </a:r>
          </a:p>
          <a:p>
            <a:r>
              <a:rPr lang="en-US" sz="2800"/>
              <a:t>Hypoxia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of Protocol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BLS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Altered Mental Status (M-2)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ABC’s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Supplemental Oxygen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Vitals/ GCS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If Known Diabetic on Mediciation</a:t>
            </a:r>
          </a:p>
          <a:p>
            <a:pPr lvl="3">
              <a:lnSpc>
                <a:spcPct val="80000"/>
              </a:lnSpc>
            </a:pPr>
            <a:r>
              <a:rPr lang="en-US" sz="1800">
                <a:solidFill>
                  <a:schemeClr val="hlink"/>
                </a:solidFill>
              </a:rPr>
              <a:t>Conscious</a:t>
            </a:r>
            <a:r>
              <a:rPr lang="en-US" sz="1800"/>
              <a:t> and Able to Drink, </a:t>
            </a:r>
            <a:r>
              <a:rPr lang="en-US" sz="1800">
                <a:solidFill>
                  <a:schemeClr val="hlink"/>
                </a:solidFill>
              </a:rPr>
              <a:t>No Head injury</a:t>
            </a:r>
          </a:p>
          <a:p>
            <a:pPr lvl="4">
              <a:lnSpc>
                <a:spcPct val="80000"/>
              </a:lnSpc>
            </a:pPr>
            <a:r>
              <a:rPr lang="en-US" sz="1800">
                <a:solidFill>
                  <a:schemeClr val="hlink"/>
                </a:solidFill>
              </a:rPr>
              <a:t>Oral Glucose Supplementation</a:t>
            </a:r>
          </a:p>
          <a:p>
            <a:pPr lvl="3">
              <a:lnSpc>
                <a:spcPct val="80000"/>
              </a:lnSpc>
            </a:pPr>
            <a:r>
              <a:rPr lang="en-US" sz="1800"/>
              <a:t>Blood Glucometry</a:t>
            </a:r>
          </a:p>
          <a:p>
            <a:pPr lvl="4">
              <a:lnSpc>
                <a:spcPct val="80000"/>
              </a:lnSpc>
            </a:pPr>
            <a:r>
              <a:rPr lang="en-US" sz="1800"/>
              <a:t>If &lt; 80 mg/dl and Symptomatic, ALS protocols state to</a:t>
            </a:r>
            <a:r>
              <a:rPr lang="en-US" sz="1800" i="1"/>
              <a:t>Treat Patient for Hypoglycemia</a:t>
            </a:r>
            <a:endParaRPr lang="en-US" sz="1800"/>
          </a:p>
          <a:p>
            <a:pPr lvl="1">
              <a:lnSpc>
                <a:spcPct val="80000"/>
              </a:lnSpc>
            </a:pPr>
            <a:r>
              <a:rPr lang="en-US" sz="2400"/>
              <a:t>Possible Stroke (M-17)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Must Consider other Causes of Altered Mental/ Neurological 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of Protocol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ALS Protocols</a:t>
            </a:r>
          </a:p>
          <a:p>
            <a:pPr lvl="1"/>
            <a:r>
              <a:rPr lang="en-US"/>
              <a:t>Seizures </a:t>
            </a:r>
          </a:p>
          <a:p>
            <a:pPr lvl="1"/>
            <a:r>
              <a:rPr lang="en-US"/>
              <a:t>Altered Mental Status </a:t>
            </a:r>
          </a:p>
          <a:p>
            <a:pPr lvl="1"/>
            <a:r>
              <a:rPr lang="en-US"/>
              <a:t>Possible Stroke</a:t>
            </a:r>
          </a:p>
          <a:p>
            <a:pPr lvl="1"/>
            <a:r>
              <a:rPr lang="en-US"/>
              <a:t>Overdose/ Toxic Exposure</a:t>
            </a:r>
          </a:p>
          <a:p>
            <a:pPr lvl="2"/>
            <a:endParaRPr lang="en-US"/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All Consider Diabetic Emergencies in Differential</a:t>
            </a:r>
          </a:p>
          <a:p>
            <a:pPr lvl="1"/>
            <a:r>
              <a:rPr lang="en-US"/>
              <a:t>If &lt; 80 mg/dl, Treat the Patient</a:t>
            </a:r>
          </a:p>
          <a:p>
            <a:pPr lvl="2"/>
            <a:r>
              <a:rPr lang="en-US"/>
              <a:t>100mg Thiamine IV/ IM (</a:t>
            </a:r>
            <a:r>
              <a:rPr lang="en-US" i="1"/>
              <a:t>Suspected Alcohol Abuse</a:t>
            </a:r>
            <a:r>
              <a:rPr lang="en-US"/>
              <a:t>)</a:t>
            </a:r>
          </a:p>
          <a:p>
            <a:pPr lvl="2"/>
            <a:r>
              <a:rPr lang="en-US"/>
              <a:t>D50 IV</a:t>
            </a:r>
          </a:p>
          <a:p>
            <a:pPr lvl="2"/>
            <a:r>
              <a:rPr lang="en-US"/>
              <a:t>Glucagon 1mg IM  (</a:t>
            </a:r>
            <a:r>
              <a:rPr lang="en-US" i="1"/>
              <a:t>If no IV </a:t>
            </a:r>
            <a:r>
              <a:rPr lang="en-US"/>
              <a:t>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Glucose Metabolism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>
                <a:solidFill>
                  <a:schemeClr val="hlink"/>
                </a:solidFill>
              </a:rPr>
              <a:t>Glucose</a:t>
            </a:r>
            <a:r>
              <a:rPr lang="en-US" sz="2800"/>
              <a:t> (Dextrose) is the </a:t>
            </a:r>
            <a:r>
              <a:rPr lang="en-US" sz="2800">
                <a:solidFill>
                  <a:schemeClr val="hlink"/>
                </a:solidFill>
              </a:rPr>
              <a:t>primary energy</a:t>
            </a:r>
            <a:r>
              <a:rPr lang="en-US" sz="2800"/>
              <a:t> source for the body.</a:t>
            </a:r>
          </a:p>
          <a:p>
            <a:r>
              <a:rPr lang="en-US" sz="2800">
                <a:solidFill>
                  <a:schemeClr val="hlink"/>
                </a:solidFill>
              </a:rPr>
              <a:t>Ingested</a:t>
            </a:r>
            <a:r>
              <a:rPr lang="en-US" sz="2800"/>
              <a:t> or </a:t>
            </a:r>
            <a:r>
              <a:rPr lang="en-US" sz="2800">
                <a:solidFill>
                  <a:schemeClr val="hlink"/>
                </a:solidFill>
              </a:rPr>
              <a:t>converted</a:t>
            </a:r>
            <a:r>
              <a:rPr lang="en-US" sz="2800"/>
              <a:t> from dietary sources</a:t>
            </a:r>
          </a:p>
          <a:p>
            <a:r>
              <a:rPr lang="en-US" sz="2800">
                <a:solidFill>
                  <a:schemeClr val="hlink"/>
                </a:solidFill>
              </a:rPr>
              <a:t>Produced</a:t>
            </a:r>
            <a:r>
              <a:rPr lang="en-US" sz="2800"/>
              <a:t> in body by the liver.</a:t>
            </a:r>
          </a:p>
          <a:p>
            <a:pPr lvl="1"/>
            <a:r>
              <a:rPr lang="en-US" sz="2400"/>
              <a:t>Gluconeogenesis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  <p:pic>
        <p:nvPicPr>
          <p:cNvPr id="21512" name="Picture 8" descr="Choco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57400"/>
            <a:ext cx="3733800" cy="298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Refusing Medical Aid (SC-5)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Common with Diabetic Patients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chemeClr val="hlink"/>
                </a:solidFill>
              </a:rPr>
              <a:t>Resolved Hypoglycemia</a:t>
            </a:r>
          </a:p>
          <a:p>
            <a:pPr>
              <a:lnSpc>
                <a:spcPct val="80000"/>
              </a:lnSpc>
            </a:pPr>
            <a:r>
              <a:rPr lang="en-US" sz="2400"/>
              <a:t>Patient Must Be: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18 yr or Older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Emancipated/ Married Minor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Parent of Minor</a:t>
            </a:r>
          </a:p>
          <a:p>
            <a:pPr>
              <a:lnSpc>
                <a:spcPct val="80000"/>
              </a:lnSpc>
            </a:pPr>
            <a:r>
              <a:rPr lang="en-US" sz="2400"/>
              <a:t>No Limiting Medical/ Physical Conditions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Psychiatric/ Behavioral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Danger to Themselves/ Others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Alcohol/ Drugs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Dementia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Abuse</a:t>
            </a:r>
          </a:p>
          <a:p>
            <a:pPr>
              <a:lnSpc>
                <a:spcPct val="80000"/>
              </a:lnSpc>
            </a:pPr>
            <a:r>
              <a:rPr lang="en-US" sz="2400"/>
              <a:t>GCS 15</a:t>
            </a:r>
          </a:p>
        </p:txBody>
      </p:sp>
      <p:pic>
        <p:nvPicPr>
          <p:cNvPr id="92164" name="Picture 4" descr="08-09-05_00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114800"/>
            <a:ext cx="3200400" cy="2400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Refusing Medical Aid (SC-5)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Contact Medical Control</a:t>
            </a:r>
          </a:p>
          <a:p>
            <a:pPr lvl="1"/>
            <a:r>
              <a:rPr lang="en-US"/>
              <a:t>Questions For Diabetics</a:t>
            </a:r>
          </a:p>
          <a:p>
            <a:pPr lvl="2"/>
            <a:r>
              <a:rPr lang="en-US"/>
              <a:t>Current or Recent Illness</a:t>
            </a:r>
          </a:p>
          <a:p>
            <a:pPr lvl="2"/>
            <a:r>
              <a:rPr lang="en-US"/>
              <a:t>Oral Medication Vs. Insulin</a:t>
            </a:r>
          </a:p>
          <a:p>
            <a:pPr lvl="3"/>
            <a:r>
              <a:rPr lang="en-US"/>
              <a:t>Oral Meds More Difficult to Control</a:t>
            </a:r>
          </a:p>
          <a:p>
            <a:pPr lvl="2"/>
            <a:r>
              <a:rPr lang="en-US"/>
              <a:t>Medication Dose Changes</a:t>
            </a:r>
          </a:p>
          <a:p>
            <a:pPr lvl="2"/>
            <a:r>
              <a:rPr lang="en-US"/>
              <a:t>Oral Intake</a:t>
            </a:r>
          </a:p>
          <a:p>
            <a:pPr lvl="2"/>
            <a:r>
              <a:rPr lang="en-US"/>
              <a:t>Family / Friends</a:t>
            </a:r>
          </a:p>
          <a:p>
            <a:pPr lvl="2"/>
            <a:r>
              <a:rPr lang="en-US"/>
              <a:t>Glucometry</a:t>
            </a:r>
          </a:p>
          <a:p>
            <a:pPr lvl="2"/>
            <a:endParaRPr lang="en-US"/>
          </a:p>
        </p:txBody>
      </p:sp>
      <p:pic>
        <p:nvPicPr>
          <p:cNvPr id="93188" name="Picture 4" descr="08-09-05_00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038600"/>
            <a:ext cx="33528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Refusing Medical Aid (SC-5)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still Wishing to Refuse Treatment or Transport:</a:t>
            </a:r>
          </a:p>
          <a:p>
            <a:pPr lvl="1"/>
            <a:r>
              <a:rPr lang="en-US"/>
              <a:t>Inform of consequences</a:t>
            </a:r>
          </a:p>
          <a:p>
            <a:pPr lvl="1"/>
            <a:r>
              <a:rPr lang="en-US"/>
              <a:t>Fill out PCR</a:t>
            </a:r>
          </a:p>
          <a:p>
            <a:pPr lvl="2"/>
            <a:r>
              <a:rPr lang="en-US"/>
              <a:t>Document Risk/ Consequences Explained</a:t>
            </a:r>
          </a:p>
          <a:p>
            <a:pPr lvl="1"/>
            <a:r>
              <a:rPr lang="en-US"/>
              <a:t>Document Medical Control Physician/ Law Enforcement involved</a:t>
            </a:r>
          </a:p>
          <a:p>
            <a:pPr lvl="1"/>
            <a:r>
              <a:rPr lang="en-US"/>
              <a:t>Patient / Guardian Signs Refusal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Consider Glucometry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Help with Early Differentiation of Altered Mental Status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Hypoglycemia</a:t>
            </a:r>
          </a:p>
          <a:p>
            <a:r>
              <a:rPr lang="en-US"/>
              <a:t>Allows for Appropriate Early Treatment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 Glucometry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Measurement of Blood Glucose levels</a:t>
            </a:r>
          </a:p>
          <a:p>
            <a:pPr lvl="1"/>
            <a:r>
              <a:rPr lang="en-US" sz="2400"/>
              <a:t>Hospital labs evaluate Serum Glucose (</a:t>
            </a:r>
            <a:r>
              <a:rPr lang="en-US" sz="2000" i="1"/>
              <a:t>10-15% higher</a:t>
            </a:r>
            <a:r>
              <a:rPr lang="en-US" sz="2400"/>
              <a:t>)</a:t>
            </a:r>
          </a:p>
          <a:p>
            <a:r>
              <a:rPr lang="en-US" sz="2800"/>
              <a:t>Requires a small sample of blood</a:t>
            </a:r>
          </a:p>
          <a:p>
            <a:pPr lvl="1"/>
            <a:r>
              <a:rPr lang="en-US" sz="2400"/>
              <a:t>No IV’s or Phlebotomy</a:t>
            </a:r>
          </a:p>
          <a:p>
            <a:r>
              <a:rPr lang="en-US" sz="2800"/>
              <a:t>Only seconds to obtain results</a:t>
            </a:r>
          </a:p>
        </p:txBody>
      </p:sp>
      <p:pic>
        <p:nvPicPr>
          <p:cNvPr id="74757" name="Picture 5" descr="192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81200"/>
            <a:ext cx="4343400" cy="3475038"/>
          </a:xfrm>
          <a:prstGeom prst="rect">
            <a:avLst/>
          </a:prstGeom>
          <a:noFill/>
        </p:spPr>
      </p:pic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1371600" y="6248400"/>
            <a:ext cx="731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http://pennhealth.com/health_info/diabetes1/diabetes_step8.html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 Glucometry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Multiple Technologies</a:t>
            </a:r>
          </a:p>
          <a:p>
            <a:pPr lvl="1"/>
            <a:r>
              <a:rPr lang="en-US"/>
              <a:t>Colormetric, Amperometric, or Coulometric</a:t>
            </a:r>
          </a:p>
          <a:p>
            <a:r>
              <a:rPr lang="en-US"/>
              <a:t>Accuracy </a:t>
            </a:r>
          </a:p>
          <a:p>
            <a:pPr lvl="1"/>
            <a:r>
              <a:rPr lang="en-US"/>
              <a:t>Frequent Testing and Calibration</a:t>
            </a:r>
          </a:p>
          <a:p>
            <a:pPr lvl="1"/>
            <a:r>
              <a:rPr lang="en-US"/>
              <a:t>Effected by Multiple Factors</a:t>
            </a:r>
          </a:p>
          <a:p>
            <a:r>
              <a:rPr lang="en-US"/>
              <a:t>Available to General Public</a:t>
            </a:r>
          </a:p>
          <a:p>
            <a:pPr lvl="1"/>
            <a:r>
              <a:rPr lang="en-US"/>
              <a:t>Daily Monitoring for Diabetics</a:t>
            </a:r>
          </a:p>
          <a:p>
            <a:pPr lvl="1"/>
            <a:r>
              <a:rPr lang="en-US"/>
              <a:t>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NYSDOH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PS 05-04</a:t>
            </a:r>
          </a:p>
          <a:p>
            <a:pPr lvl="1"/>
            <a:r>
              <a:rPr lang="en-US" sz="2400"/>
              <a:t>Available to </a:t>
            </a:r>
            <a:r>
              <a:rPr lang="en-US" sz="2400">
                <a:solidFill>
                  <a:schemeClr val="hlink"/>
                </a:solidFill>
              </a:rPr>
              <a:t>All BLS EMS services </a:t>
            </a:r>
            <a:r>
              <a:rPr lang="en-US" sz="2400" i="1" u="sng"/>
              <a:t>if</a:t>
            </a:r>
          </a:p>
          <a:p>
            <a:pPr lvl="2"/>
            <a:r>
              <a:rPr lang="en-US" sz="2000"/>
              <a:t>Approved by REMAC</a:t>
            </a:r>
          </a:p>
          <a:p>
            <a:pPr lvl="2"/>
            <a:r>
              <a:rPr lang="en-US" sz="2000"/>
              <a:t>Limited Laboratory License</a:t>
            </a:r>
          </a:p>
          <a:p>
            <a:pPr lvl="2"/>
            <a:r>
              <a:rPr lang="en-US" sz="2000"/>
              <a:t>Approved Training</a:t>
            </a:r>
          </a:p>
          <a:p>
            <a:pPr lvl="3"/>
            <a:r>
              <a:rPr lang="en-US" sz="1800"/>
              <a:t>Technique needs to be tailored to the specific glucometer used</a:t>
            </a:r>
          </a:p>
          <a:p>
            <a:endParaRPr lang="en-US" sz="2800"/>
          </a:p>
        </p:txBody>
      </p:sp>
      <p:pic>
        <p:nvPicPr>
          <p:cNvPr id="46086" name="Picture 6" descr="Four generations of blood glucose meter, c. 1993-2005. Sample sizes vary from 30 to 0.3 μl.  Test times vary from 5 seconds to 2 minutes (modern meters are typically below 15 seconds).">
            <a:hlinkClick r:id="rId2" tooltip="Four generations of blood glucose meter, c. 1993-2005. Sample sizes vary from 30 to 0.3 μl.  Test times vary from 5 seconds to 2 minutes (modern meters are typically below 15 seconds).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819400"/>
            <a:ext cx="4572000" cy="3673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Glucometry Technique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1. Wash hands with soap and warm water and dry completely or clean the area with alcohol and dry completely.</a:t>
            </a:r>
          </a:p>
          <a:p>
            <a:pPr>
              <a:lnSpc>
                <a:spcPct val="90000"/>
              </a:lnSpc>
            </a:pPr>
            <a:r>
              <a:rPr lang="en-US" sz="2800"/>
              <a:t>2. Prick the fingertip with a lancet.</a:t>
            </a:r>
          </a:p>
          <a:p>
            <a:pPr>
              <a:lnSpc>
                <a:spcPct val="90000"/>
              </a:lnSpc>
            </a:pPr>
            <a:r>
              <a:rPr lang="en-US" sz="2800"/>
              <a:t>3. Hold the hand down and hold the finger until a small drop of blood appears; catch the blood with the test strip.</a:t>
            </a:r>
          </a:p>
          <a:p>
            <a:pPr>
              <a:lnSpc>
                <a:spcPct val="90000"/>
              </a:lnSpc>
            </a:pPr>
            <a:r>
              <a:rPr lang="en-US" sz="2800"/>
              <a:t>4. Follow the instructions for inserting the test strip and using the SMBG meter.</a:t>
            </a:r>
          </a:p>
          <a:p>
            <a:pPr>
              <a:lnSpc>
                <a:spcPct val="90000"/>
              </a:lnSpc>
            </a:pPr>
            <a:r>
              <a:rPr lang="en-US" sz="2800"/>
              <a:t>5. Record the test result. 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219200" y="6248400"/>
            <a:ext cx="624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http://www.fda.gov/diabetes/glucose.html#6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to Do with Results?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&lt; 80 mg/dl, Treat the Patient</a:t>
            </a:r>
          </a:p>
          <a:p>
            <a:pPr lvl="1"/>
            <a:r>
              <a:rPr lang="en-US"/>
              <a:t>Glucose Supplementation</a:t>
            </a:r>
          </a:p>
          <a:p>
            <a:pPr lvl="2"/>
            <a:r>
              <a:rPr lang="en-US">
                <a:solidFill>
                  <a:schemeClr val="hlink"/>
                </a:solidFill>
              </a:rPr>
              <a:t>Oral Glucose</a:t>
            </a:r>
          </a:p>
          <a:p>
            <a:pPr lvl="3"/>
            <a:r>
              <a:rPr lang="en-US"/>
              <a:t>Juice, Non- Diet Soda </a:t>
            </a:r>
          </a:p>
          <a:p>
            <a:pPr lvl="3"/>
            <a:r>
              <a:rPr lang="en-US"/>
              <a:t>Oral Glucose Solution</a:t>
            </a:r>
          </a:p>
          <a:p>
            <a:pPr lvl="1"/>
            <a:r>
              <a:rPr lang="en-US"/>
              <a:t>100mg Thiamine IV/ IM (</a:t>
            </a:r>
            <a:r>
              <a:rPr lang="en-US" i="1"/>
              <a:t>Suspected Alcohol Abuse</a:t>
            </a:r>
            <a:r>
              <a:rPr lang="en-US"/>
              <a:t>)</a:t>
            </a:r>
          </a:p>
          <a:p>
            <a:pPr lvl="1"/>
            <a:r>
              <a:rPr lang="en-US"/>
              <a:t>D50 IV</a:t>
            </a:r>
          </a:p>
          <a:p>
            <a:pPr lvl="1"/>
            <a:r>
              <a:rPr lang="en-US"/>
              <a:t>Glucagon 1mg IM  (</a:t>
            </a:r>
            <a:r>
              <a:rPr lang="en-US" i="1"/>
              <a:t>If no IV </a:t>
            </a:r>
            <a:r>
              <a:rPr lang="en-US"/>
              <a:t>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Diabetes Mellitus is a Common Disease</a:t>
            </a:r>
          </a:p>
          <a:p>
            <a:r>
              <a:rPr lang="en-US" sz="2800"/>
              <a:t>Controlled by Diet, Oral Medicine, or Insulin</a:t>
            </a:r>
          </a:p>
          <a:p>
            <a:r>
              <a:rPr lang="en-US" sz="2800"/>
              <a:t>Diabetic Emergencies Frequently Present as </a:t>
            </a:r>
            <a:r>
              <a:rPr lang="en-US" sz="2800">
                <a:solidFill>
                  <a:schemeClr val="hlink"/>
                </a:solidFill>
              </a:rPr>
              <a:t>Altered Mental Status</a:t>
            </a:r>
          </a:p>
          <a:p>
            <a:r>
              <a:rPr lang="en-US" sz="2800"/>
              <a:t>Know Which Patients to Treat </a:t>
            </a:r>
          </a:p>
          <a:p>
            <a:pPr lvl="1"/>
            <a:r>
              <a:rPr lang="en-US" sz="2400"/>
              <a:t>Oral Vs. IV/IM treatment</a:t>
            </a:r>
          </a:p>
          <a:p>
            <a:r>
              <a:rPr lang="en-US" sz="2800"/>
              <a:t>Understand Patient Refusals</a:t>
            </a:r>
          </a:p>
          <a:p>
            <a:r>
              <a:rPr lang="en-US" sz="2800"/>
              <a:t>Appropriate use of Glucometry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Glucose Transport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Due to its shape, Glucose cannot diffuse through cell walls without assistance</a:t>
            </a:r>
          </a:p>
          <a:p>
            <a:r>
              <a:rPr lang="en-US"/>
              <a:t>Cell walls are equipped with </a:t>
            </a:r>
            <a:r>
              <a:rPr lang="en-US">
                <a:solidFill>
                  <a:schemeClr val="hlink"/>
                </a:solidFill>
              </a:rPr>
              <a:t>glucose specific transport proteins</a:t>
            </a:r>
          </a:p>
          <a:p>
            <a:r>
              <a:rPr lang="en-US"/>
              <a:t>These are located throughout</a:t>
            </a:r>
            <a:r>
              <a:rPr lang="en-US">
                <a:solidFill>
                  <a:schemeClr val="hlink"/>
                </a:solidFill>
              </a:rPr>
              <a:t> all cells</a:t>
            </a:r>
            <a:r>
              <a:rPr lang="en-US"/>
              <a:t> of the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pic>
        <p:nvPicPr>
          <p:cNvPr id="53253" name="Picture 5" descr="251B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19200"/>
            <a:ext cx="6858000" cy="514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Insulin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chemeClr val="hlink"/>
                </a:solidFill>
              </a:rPr>
              <a:t>Produced in</a:t>
            </a:r>
            <a:r>
              <a:rPr lang="en-US" sz="2800"/>
              <a:t> </a:t>
            </a:r>
            <a:r>
              <a:rPr lang="en-US" sz="2800">
                <a:solidFill>
                  <a:schemeClr val="hlink"/>
                </a:solidFill>
              </a:rPr>
              <a:t>Pancreas</a:t>
            </a:r>
            <a:r>
              <a:rPr lang="en-US" sz="2800"/>
              <a:t> by B-Cells of islets of langerhan</a:t>
            </a:r>
            <a:endParaRPr lang="en-US" sz="28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/>
              <a:t>Activates the Glucose transport proteins located in </a:t>
            </a:r>
            <a:r>
              <a:rPr lang="en-US" sz="2800">
                <a:solidFill>
                  <a:schemeClr val="hlink"/>
                </a:solidFill>
              </a:rPr>
              <a:t>2/3</a:t>
            </a:r>
            <a:r>
              <a:rPr lang="en-US" sz="2800"/>
              <a:t> </a:t>
            </a:r>
            <a:r>
              <a:rPr lang="en-US" sz="2800">
                <a:solidFill>
                  <a:schemeClr val="hlink"/>
                </a:solidFill>
              </a:rPr>
              <a:t>of the body’s cells</a:t>
            </a:r>
            <a:r>
              <a:rPr lang="en-US" sz="2800"/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Skeletal Muscle and Adipose tissue (Fat)</a:t>
            </a:r>
          </a:p>
        </p:txBody>
      </p:sp>
      <p:pic>
        <p:nvPicPr>
          <p:cNvPr id="23558" name="Picture 6" descr="400px-Insulin_glucose_metabolis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43400" y="3810000"/>
            <a:ext cx="4572000" cy="26749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Insulin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4038600" cy="4495800"/>
          </a:xfrm>
        </p:spPr>
        <p:txBody>
          <a:bodyPr/>
          <a:lstStyle/>
          <a:p>
            <a:r>
              <a:rPr lang="en-US" sz="2800"/>
              <a:t>Stimulates Fat Production and Sugar storage</a:t>
            </a:r>
          </a:p>
          <a:p>
            <a:r>
              <a:rPr lang="en-US" sz="2800"/>
              <a:t>Decreases Glucose Production</a:t>
            </a:r>
          </a:p>
          <a:p>
            <a:r>
              <a:rPr lang="en-US" sz="2800"/>
              <a:t>Decreases Protein/Muscle break down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  <p:pic>
        <p:nvPicPr>
          <p:cNvPr id="54286" name="Picture 14" descr="Diabetes%20girl%20shot%20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438400"/>
            <a:ext cx="4114800" cy="408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Diabetes Mellitus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Type 1 Diabetes</a:t>
            </a:r>
          </a:p>
          <a:p>
            <a:pPr lvl="1"/>
            <a:r>
              <a:rPr lang="en-US"/>
              <a:t>The body </a:t>
            </a:r>
            <a:r>
              <a:rPr lang="en-US">
                <a:solidFill>
                  <a:schemeClr val="hlink"/>
                </a:solidFill>
              </a:rPr>
              <a:t>stops producing insulin</a:t>
            </a:r>
            <a:r>
              <a:rPr lang="en-US"/>
              <a:t> or produces too little insulin to regulate blood glucose level</a:t>
            </a:r>
            <a:endParaRPr lang="en-US">
              <a:solidFill>
                <a:schemeClr val="hlink"/>
              </a:solidFill>
            </a:endParaRPr>
          </a:p>
          <a:p>
            <a:r>
              <a:rPr lang="en-US">
                <a:solidFill>
                  <a:schemeClr val="hlink"/>
                </a:solidFill>
              </a:rPr>
              <a:t>Type 2 Diabetes</a:t>
            </a:r>
          </a:p>
          <a:p>
            <a:pPr lvl="1"/>
            <a:r>
              <a:rPr lang="en-US"/>
              <a:t>The pancreas secretes insulin, but the body is partially or completely </a:t>
            </a:r>
            <a:r>
              <a:rPr lang="en-US">
                <a:solidFill>
                  <a:schemeClr val="hlink"/>
                </a:solidFill>
              </a:rPr>
              <a:t>unable to use</a:t>
            </a:r>
            <a:r>
              <a:rPr lang="en-US"/>
              <a:t> </a:t>
            </a:r>
            <a:r>
              <a:rPr lang="en-US">
                <a:solidFill>
                  <a:schemeClr val="hlink"/>
                </a:solidFill>
              </a:rPr>
              <a:t>the insulin</a:t>
            </a:r>
            <a:r>
              <a:rPr lang="en-US"/>
              <a:t> (Insulin Resistance)</a:t>
            </a:r>
            <a:endParaRPr lang="en-US">
              <a:solidFill>
                <a:schemeClr val="hlink"/>
              </a:solidFill>
            </a:endParaRPr>
          </a:p>
          <a:p>
            <a:pPr lvl="1"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1 Diabetes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Decreased Insulin Production</a:t>
            </a:r>
          </a:p>
          <a:p>
            <a:r>
              <a:rPr lang="en-US"/>
              <a:t>Comprises </a:t>
            </a:r>
            <a:r>
              <a:rPr lang="en-US">
                <a:solidFill>
                  <a:schemeClr val="hlink"/>
                </a:solidFill>
              </a:rPr>
              <a:t>10%</a:t>
            </a:r>
            <a:r>
              <a:rPr lang="en-US"/>
              <a:t> of all Diabetic Patients </a:t>
            </a:r>
          </a:p>
          <a:p>
            <a:r>
              <a:rPr lang="en-US"/>
              <a:t>15/100,000 population</a:t>
            </a:r>
          </a:p>
          <a:p>
            <a:r>
              <a:rPr lang="en-US"/>
              <a:t>Early onset</a:t>
            </a:r>
          </a:p>
          <a:p>
            <a:pPr lvl="1"/>
            <a:r>
              <a:rPr lang="en-US"/>
              <a:t>Childhood/ Adolecence</a:t>
            </a:r>
          </a:p>
          <a:p>
            <a:r>
              <a:rPr lang="en-US"/>
              <a:t>1.5 times more likely to develop in </a:t>
            </a:r>
            <a:r>
              <a:rPr lang="en-US">
                <a:solidFill>
                  <a:schemeClr val="hlink"/>
                </a:solidFill>
              </a:rPr>
              <a:t>American whites</a:t>
            </a:r>
            <a:r>
              <a:rPr lang="en-US"/>
              <a:t> than in American blacks or Hispanics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1 Diabetes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All patients are </a:t>
            </a:r>
            <a:r>
              <a:rPr lang="en-US">
                <a:solidFill>
                  <a:schemeClr val="hlink"/>
                </a:solidFill>
              </a:rPr>
              <a:t>Insulin Dependant</a:t>
            </a:r>
          </a:p>
          <a:p>
            <a:r>
              <a:rPr lang="en-US"/>
              <a:t>Increased risk of Infections, Kidney Disease, Ocular Disease, Nerve injury, HTN, CAD, CVA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877</TotalTime>
  <Words>1488</Words>
  <Application>Microsoft Office PowerPoint</Application>
  <PresentationFormat>On-screen Show (4:3)</PresentationFormat>
  <Paragraphs>323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Tahoma</vt:lpstr>
      <vt:lpstr>Times New Roman</vt:lpstr>
      <vt:lpstr>Wingdings</vt:lpstr>
      <vt:lpstr>Slit</vt:lpstr>
      <vt:lpstr>Diabetes for the EMS Provider</vt:lpstr>
      <vt:lpstr>Definitions</vt:lpstr>
      <vt:lpstr>Glucose Metabolism</vt:lpstr>
      <vt:lpstr>Glucose Transport</vt:lpstr>
      <vt:lpstr>Insulin</vt:lpstr>
      <vt:lpstr>Insulin</vt:lpstr>
      <vt:lpstr>Diabetes Mellitus</vt:lpstr>
      <vt:lpstr>Type 1 Diabetes</vt:lpstr>
      <vt:lpstr>Type 1 Diabetes</vt:lpstr>
      <vt:lpstr>Type 2 Diabetes</vt:lpstr>
      <vt:lpstr>Type 2 Diabetes</vt:lpstr>
      <vt:lpstr>Serum Glucose Levels</vt:lpstr>
      <vt:lpstr>Diabetic Emergencies</vt:lpstr>
      <vt:lpstr>HHNC: Hyperosmolar Hyperglycemic Nonketotic Coma</vt:lpstr>
      <vt:lpstr>HHNC: Hyperosmolar Hyperglycemic Nonketotic Coma</vt:lpstr>
      <vt:lpstr>HHNC: Hyperosmolar Hyperglycemic Nonketotic Coma</vt:lpstr>
      <vt:lpstr>DKA: Diabetic Ketoacidosis</vt:lpstr>
      <vt:lpstr>DKA: Diabetic Ketoacidosis</vt:lpstr>
      <vt:lpstr>DKA: Diabetic Ketoacidosis</vt:lpstr>
      <vt:lpstr>DKA: Diabetic Ketoacidosis</vt:lpstr>
      <vt:lpstr>DKA vs. HHNC</vt:lpstr>
      <vt:lpstr>Hypoglycemia</vt:lpstr>
      <vt:lpstr>Hypoglycemia</vt:lpstr>
      <vt:lpstr>Hypoglycemia</vt:lpstr>
      <vt:lpstr>Hypoglycemia</vt:lpstr>
      <vt:lpstr>Hypoglycemia</vt:lpstr>
      <vt:lpstr>Is it Diabetes?</vt:lpstr>
      <vt:lpstr>Review of Protocol</vt:lpstr>
      <vt:lpstr>Review of Protocol</vt:lpstr>
      <vt:lpstr>Refusing Medical Aid (SC-5)</vt:lpstr>
      <vt:lpstr>Refusing Medical Aid (SC-5)</vt:lpstr>
      <vt:lpstr>Refusing Medical Aid (SC-5)</vt:lpstr>
      <vt:lpstr>Why Consider Glucometry</vt:lpstr>
      <vt:lpstr>Blood Glucometry</vt:lpstr>
      <vt:lpstr>Blood Glucometry</vt:lpstr>
      <vt:lpstr>NYSDOH</vt:lpstr>
      <vt:lpstr>Glucometry Technique</vt:lpstr>
      <vt:lpstr>What to Do with Results?</vt:lpstr>
      <vt:lpstr>Summary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Diabetic Emergencies</dc:title>
  <dc:creator>Kevin McGee</dc:creator>
  <cp:lastModifiedBy>Catherine Peters</cp:lastModifiedBy>
  <cp:revision>15</cp:revision>
  <dcterms:created xsi:type="dcterms:W3CDTF">2007-09-02T16:20:31Z</dcterms:created>
  <dcterms:modified xsi:type="dcterms:W3CDTF">2011-03-30T15:14:29Z</dcterms:modified>
</cp:coreProperties>
</file>