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69" r:id="rId18"/>
    <p:sldId id="274" r:id="rId19"/>
    <p:sldId id="271" r:id="rId20"/>
    <p:sldId id="270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85">
          <p15:clr>
            <a:srgbClr val="A4A3A4"/>
          </p15:clr>
        </p15:guide>
        <p15:guide id="2" orient="horz" pos="3777">
          <p15:clr>
            <a:srgbClr val="A4A3A4"/>
          </p15:clr>
        </p15:guide>
        <p15:guide id="3" pos="5195">
          <p15:clr>
            <a:srgbClr val="A4A3A4"/>
          </p15:clr>
        </p15:guide>
        <p15:guide id="4" pos="2737">
          <p15:clr>
            <a:srgbClr val="A4A3A4"/>
          </p15:clr>
        </p15:guide>
        <p15:guide id="5" pos="561">
          <p15:clr>
            <a:srgbClr val="A4A3A4"/>
          </p15:clr>
        </p15:guide>
        <p15:guide id="6" pos="3012">
          <p15:clr>
            <a:srgbClr val="A4A3A4"/>
          </p15:clr>
        </p15:guide>
        <p15:guide id="7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B8E"/>
    <a:srgbClr val="002232"/>
    <a:srgbClr val="0036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50" y="-102"/>
      </p:cViewPr>
      <p:guideLst>
        <p:guide orient="horz" pos="1085"/>
        <p:guide orient="horz" pos="3777"/>
        <p:guide pos="5195"/>
        <p:guide pos="2737"/>
        <p:guide pos="561"/>
        <p:guide pos="3012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543A9-E1E3-2C4F-B574-B02652DC46E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B140-7316-3943-A2D1-9000A30FE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64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785241" y="0"/>
            <a:ext cx="6358760" cy="6858000"/>
          </a:xfrm>
          <a:prstGeom prst="rect">
            <a:avLst/>
          </a:prstGeom>
          <a:solidFill>
            <a:srgbClr val="002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BMD_EM_logoV_RB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7" y="2067034"/>
            <a:ext cx="2042950" cy="2723932"/>
          </a:xfrm>
          <a:prstGeom prst="rect">
            <a:avLst/>
          </a:prstGeom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6589" y="2451334"/>
            <a:ext cx="5611813" cy="670210"/>
          </a:xfr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  <a:latin typeface="Avenir Next Medium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venir Next Demi Bold"/>
                <a:cs typeface="Avenir Next Demi Bold"/>
              </a:rPr>
              <a:t>Click to add title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176590" y="3980999"/>
            <a:ext cx="5611813" cy="65405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>
                    <a:lumMod val="75000"/>
                  </a:schemeClr>
                </a:solidFill>
                <a:latin typeface="Avenir Next Medium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405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D9AB-FCFD-3648-B0CE-734651EA6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22338" y="2209800"/>
            <a:ext cx="7772400" cy="3818467"/>
          </a:xfrm>
        </p:spPr>
        <p:txBody>
          <a:bodyPr>
            <a:noAutofit/>
          </a:bodyPr>
          <a:lstStyle>
            <a:lvl1pPr>
              <a:defRPr sz="2000">
                <a:latin typeface="Avenir Next Medium"/>
              </a:defRPr>
            </a:lvl1pPr>
            <a:lvl2pPr>
              <a:defRPr sz="1800">
                <a:latin typeface="Avenir Next Medium"/>
              </a:defRPr>
            </a:lvl2pPr>
            <a:lvl3pPr>
              <a:defRPr sz="1600">
                <a:latin typeface="Avenir Next Medium"/>
              </a:defRPr>
            </a:lvl3pPr>
            <a:lvl4pPr>
              <a:defRPr sz="1400">
                <a:latin typeface="Avenir Next Medium"/>
              </a:defRPr>
            </a:lvl4pPr>
            <a:lvl5pPr>
              <a:defRPr sz="1400">
                <a:latin typeface="Avenir Next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22338" y="1298342"/>
            <a:ext cx="7508875" cy="6619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4B8E"/>
                </a:solidFill>
                <a:latin typeface="Avenir Next Medium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  <p:pic>
        <p:nvPicPr>
          <p:cNvPr id="8" name="Picture 7" descr="UBMD_PPT_header_dar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9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684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85241" y="0"/>
            <a:ext cx="6358760" cy="6858000"/>
          </a:xfrm>
          <a:prstGeom prst="rect">
            <a:avLst/>
          </a:prstGeom>
          <a:solidFill>
            <a:srgbClr val="0022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035028" y="3117850"/>
            <a:ext cx="5812640" cy="855663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Avenir Next Medium"/>
              </a:defRPr>
            </a:lvl1pPr>
          </a:lstStyle>
          <a:p>
            <a:pPr lvl="0"/>
            <a:r>
              <a:rPr lang="en-US" dirty="0" smtClean="0"/>
              <a:t>Subsection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02488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D9AB-FCFD-3648-B0CE-734651EA6E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22338" y="1298342"/>
            <a:ext cx="7508875" cy="6619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4B8E"/>
                </a:solidFill>
                <a:latin typeface="Avenir Next Medium"/>
              </a:defRPr>
            </a:lvl1pPr>
          </a:lstStyle>
          <a:p>
            <a:pPr lvl="0"/>
            <a:r>
              <a:rPr lang="en-US" dirty="0" smtClean="0"/>
              <a:t>Slide Heading</a:t>
            </a:r>
            <a:endParaRPr lang="en-US" dirty="0"/>
          </a:p>
        </p:txBody>
      </p:sp>
      <p:pic>
        <p:nvPicPr>
          <p:cNvPr id="13" name="Picture 12" descr="UBMD_PPT_header_dark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909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922338" y="2209800"/>
            <a:ext cx="3708400" cy="3817938"/>
          </a:xfrm>
        </p:spPr>
        <p:txBody>
          <a:bodyPr>
            <a:normAutofit/>
          </a:bodyPr>
          <a:lstStyle>
            <a:lvl1pPr>
              <a:defRPr sz="2000">
                <a:latin typeface="Avenir Next Medium"/>
              </a:defRPr>
            </a:lvl1pPr>
            <a:lvl2pPr>
              <a:defRPr sz="1800">
                <a:latin typeface="Avenir Next Medium"/>
              </a:defRPr>
            </a:lvl2pPr>
            <a:lvl3pPr>
              <a:defRPr sz="1600">
                <a:latin typeface="Avenir Next Medium"/>
              </a:defRPr>
            </a:lvl3pPr>
            <a:lvl4pPr>
              <a:defRPr sz="1400">
                <a:latin typeface="Avenir Next Medium"/>
              </a:defRPr>
            </a:lvl4pPr>
            <a:lvl5pPr>
              <a:defRPr sz="1400">
                <a:latin typeface="Avenir Next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6"/>
          </p:nvPr>
        </p:nvSpPr>
        <p:spPr>
          <a:xfrm>
            <a:off x="4783138" y="2219581"/>
            <a:ext cx="3708400" cy="3817938"/>
          </a:xfrm>
        </p:spPr>
        <p:txBody>
          <a:bodyPr>
            <a:normAutofit/>
          </a:bodyPr>
          <a:lstStyle>
            <a:lvl1pPr>
              <a:defRPr sz="2000">
                <a:latin typeface="Avenir Next Medium"/>
              </a:defRPr>
            </a:lvl1pPr>
            <a:lvl2pPr>
              <a:defRPr sz="1800">
                <a:latin typeface="Avenir Next Medium"/>
              </a:defRPr>
            </a:lvl2pPr>
            <a:lvl3pPr>
              <a:defRPr sz="1600">
                <a:latin typeface="Avenir Next Medium"/>
              </a:defRPr>
            </a:lvl3pPr>
            <a:lvl4pPr>
              <a:defRPr sz="1400">
                <a:latin typeface="Avenir Next Medium"/>
              </a:defRPr>
            </a:lvl4pPr>
            <a:lvl5pPr>
              <a:defRPr sz="1400">
                <a:latin typeface="Avenir Next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452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1F3B-499A-224B-9119-1A01C5312936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D9AB-FCFD-3648-B0CE-734651EA6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97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Untangling the Wires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6590" y="3980999"/>
            <a:ext cx="5846640" cy="6540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12-Lead Acquisition for EMT/AEMT Providers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9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There are ten (10) wires that will be placed on the patient’s chest, which will provide twelve (12) leads (or views) of the patient’s cardiac activity</a:t>
            </a:r>
          </a:p>
          <a:p>
            <a:r>
              <a:rPr lang="en-US" dirty="0" smtClean="0"/>
              <a:t>Proper lead placement is crucial to a quality tracing and optimal interpretation</a:t>
            </a:r>
          </a:p>
          <a:p>
            <a:r>
              <a:rPr lang="en-US" dirty="0" smtClean="0"/>
              <a:t>We’ll start with the four “limb leads”</a:t>
            </a:r>
          </a:p>
          <a:p>
            <a:pPr lvl="1"/>
            <a:r>
              <a:rPr lang="en-US" dirty="0" smtClean="0"/>
              <a:t>Labeled RA, RL, LA, and LL (right arm, right leg, etc.)</a:t>
            </a:r>
          </a:p>
          <a:p>
            <a:pPr lvl="1"/>
            <a:r>
              <a:rPr lang="en-US" dirty="0" smtClean="0"/>
              <a:t>Called “limb leads” because they are applied to the…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How (do I obtain the EKG)?</a:t>
            </a:r>
            <a:endParaRPr lang="en-US" dirty="0"/>
          </a:p>
        </p:txBody>
      </p:sp>
      <p:sp>
        <p:nvSpPr>
          <p:cNvPr id="13314" name="AutoShape 2" descr="data:image/jpeg;base64,/9j/4AAQSkZJRgABAQAAAQABAAD/2wCEAAkGBxITEhASEBIQEA8QEA8PEA8PDw8PDw8PFRUWFhUSFRUYHSggGBolGxUVITEhJSkrLi4uFx8zODMsNygtLisBCgoKDg0OFxAQFysdHR0tLS0tLS0rLS0tLS0tLS0tLS0tLS0tLS0tLS0tLS0tLS0tLS0tLS0tLS0tLS0tLS0tLf/AABEIAOEA4QMBEQACEQEDEQH/xAAaAAACAwEBAAAAAAAAAAAAAAADBAECBQAG/8QAOBAAAgECAwQJAgQGAwEAAAAAAAECAxEEEiEFMUFREzJSYXFygZGxIpIUQqHRBhUjweHwYoLxQ//EABkBAAIDAQAAAAAAAAAAAAAAAAABAgMEBf/EACcRAQEAAgEEAQUAAwEBAAAAAAABAhEDEiExUQQTMkFxkSJhgUIU/9oADAMBAAIRAxEAPwA9GmssfpjuXBciySanYs88uq9759iKlHsx9kPU9IdeXu/1KpR7MfZBqeh15e7/AFfoo9mPsg1PR/Uy91PRR7MfZBqeh9TL3f6lUo9mP2oNT0PqZe7/AFPRR7MftQanodeXu/13RR7MftQdM9Dry93+p6KPZj9qDpnofUy93+u6KPZj9qDpnodeXu/13RR7MftQdM9D6mXu/wBT0UezH7UHTPQ68vd/qOij2Y/ag6Z6HXl7v9T0UezH7UHTPQ68vd/ruij2Y/ag6Z6HXl7v9R0UezH7UHTPQ+pl7v8AXdFHsx+1B0z0PqZe7/XdFHsx+1B0z0OvL3f6joo9mP2oOmeh15e7/UdFHsx+1B0z0OvL3f67oo9mP2oOmeh15e7/AFDpR7MftQdM9Dry93+odKPZj9qDpnofUy93+odKPZj7IOmeh9TL3f6q6UezH2QdM9Dry93+o6OPZj7IOmeh9TL3f6q6cezH2QdM9D6mXu/1V048l7IOmeh9TL3f6y8i5L2KNOn1X216K+mPgvgvniOXn91/dFSGiskASgCUgCUAWsAdYAmwBwBNgJFgNIBFgDgDgDrAEWAOsAVb3d9/QA6wBzQBWwBFgCGgCrAKsAhoCZJndZr0erHyr4L54jmZ/df3RENFYAlIAsgCUgCUgCbAE2AOsAcAcAcAQAcAcAcAcAdYAgAhoA4AhgFWAVAIaAKtAEWAmQZ3Va9FfTHyr4L54jm8n3X9i2GilIAtYAlIAskASgCQNFxbh9N9ObFbIJjbdSJHLL4LKWXVcMkAHAEAEgHIA4AlxenhczZ81mWpGzi+NMsZbQqdTMrpaXtroF+RPxDnw7PuqXLu9mOfIn5hX4l/FQ6i43XoTnNihfi5xya4E5lL4UZYXHzNIZJFDAIAKtAEWAmOZ3VbFDqx8q+C+eI5uf3X9iJDRSgCbit0clvaOUuX6lOXPJ4asPiZX7uyVF8/0RTefJonxuOJyPmxfVy9pTg4/S3R+pC5W+VkwxniLwpq4tmDs+P072/qvq91xbukssZL2iJVrSmnvU5e19Dbw3/FzPkz/P8A5EfiFzLWfSv4hDC6mBLXAKSnYQD/ABAHpKxF/XQVpybujGJqWjLuWX13HOyu7a7XHhqSIoq0YrxYoeXlYaOlZIAHOkPYs2o4vgWY82UU5fHwy/CnSc0acOWZdmPl+PlhN+Uqoi1mWuAQBMgzuq16PVj5Y/BfPEc7P7r+1nIEApVQPQ9OL4mPl5Oq6nh0eDh6Ju+RLFLVFeltvAaW6ZAOlDrIR9KvT6oD6S2Br6zjyZGLMp4pfak/ruvzRT9TbwX/ABcr5WP+ULZy9l0mMxk0sNuGRiwAtiGIyrYjg2F613+XUp5stYtPx8OrMLFYrqrjKRhdfGHel3Lkkhq9O6YexpPTBsdK8J3BGxfKMlKlK45SZ9aDi+428XJ1T/bm8/D0Xc8VEKrLWczCdwJlGd1GxTf0x8sfgunhzs/uv7CnIaKaELvw1KuXLWLR8fDqz/R5IxOkpNiShDF1NH3Cq3GMyO1O/USfSJHH94Fp0sZ3jIth9pRVepHMr5XLL6L9w1fIuU1r8nMRVvl8L+5q4J2tc/5d3ZFIo0MNNYfDN8CSLUpUrIERMoAGrRuBkp4drgJKBSulKy1tYp5MeqaaODkmGW68ztXaFRSjlpSbi+OkX4NGX6VdL/6Jrs06e2YS1u49004te4rhYljnjfyL/M48GvR3I6T7KvaS5iS0f2Vis1+5hEc41oskpq1hkWr073RPDLpu0c8ZljZWc0b5dzbkZY2XVXpysNEjmKHU02Iv6Y+VfBbPEc3P7r+1GBGsJHS/NmTnu7p0fjY6x37HZQ0lq0gTjA27iXGDUOvLSL5c2PHHqp559MeVWDrP/wCj9l+xd9OM158vbVwGxKsleVaa8FElOKIX5GXs+v4Xb61aq/8As0SnHFd57RaP8I0U7yzSfeyUwiF5q3KOzIJJW+ScinLK2mKeDityJIWmFBDRTlAk5QJGUDc4gYc6aFpKUnVwUXvSI6WTMrU2VB8CPSn9QjiP4epPfFewuiJTlrIxOwIJ7mvBtEbhFk5KNsnDqhUzJyytZZJttW5leWG4t4+Xu9ZRmUNNMxGgpViAZ2KhZ35/Jr4ctzTB8rDWW/YCL2Sxn3KHUbcOrHyr4Lp4c3P7r+64RRoUY2S8EYc7vKurxzWMiZsgsjPxMwWyPN4qeebfBaLwRp48dRj5s95CYfD3aRZIz2vSYahZImqtMxgNHYigBbXURo1awyTYCdYA6wB1gCLAENAajiI9qOAkthygB7JYvD3RGxKVk1KRHS6U5s7Efke9dXvXIzcmOu7ZxZ9U1WtRkVxZYLIaJDGx08GXcN/yZ/kzeGyiNjnVnFDptun1Y+WPwWzw5uf3X91aMb6cxW6h447sjSS0MFu3VgNViTjB2vVcVZb5O1+7iS48d0+XPpxZ1GBrkc/KtjZeH4k4pyrahEasRRALKIyWsMnASQDgDgDgDrAFWgNDQBVoRqNAYc4COMvGUOJGxZjWdVjbVaNbiFi7HLT0GDptRi5dayuZLJvs3b35MARbEQumv9uSwurtDkx6sbGckb45VZxTp0m3T6sfKvgtniObn91/ZjCw1b5FPPdTTT8bHvv0buZG4GqCUYu0oqUXzX1Inx3WUHLjvC/6I0o6o1xzcq9LhKdkiamm4xAl16FXLn0zU8r+Di6+98QSy/8ACrHmynnuuy+PhfHZWxow5Jl4ZOTiyw8uLFbgJABIBwBwB2UjllMfKeGGWV7KTmlzZV9eemj/AOTLXl1i7yzWWdqq0ACkgMjjJaEanCFCnmnFc3+i1K87qWr+ObykaG1MZkyRXFpPuV95ju/w6XHJ+adzaK4RXZ3AnNXGNEKkbN+Ju47vGOXzY6zsZZBvbdPqx8q+C2eHNy+6/saM7OnFb5uTfgk3f9P1MXNlvPTo/Gwn07atTxV864wdpe1yqVouGtf7UjWz0863PMl6Np/qg3uJXHpy1Xmdn7R6WdRflvKK8Fp/kJuVPLVw7GtnwzSXdqzoRxcnpqW4kqHiV8nJ0z/a3h4uu7vhbIuKuZLd966GMmM1Owcrrqv0/wB3kdJy78gPEct/FDmVguG5q+BY4lNG7jz65ty+bi+nlp3TIsUp6QQWUxhZSALXKuTk6Z/tdxcNzv8ApSpV4b3y5eJiyytvd0sMJJ27RXo5PrO3cgh2z8Oi8ujvbm+BfxcnT2rLzcPX/lPK8kamEGoAY2OnqRqyFIVnFqS/XcQzx3NLuPLpuw6lV1Kkb724pLuuVdPTjWjr68o1tq4hZacFvlUhH0Wr+P1MuXhs453tCxFVKckt0abl66/sS/JSbx/6h6qL5xRr4LvFzflzWbLG0N5U7Rj5Y/BbPDm5fdf3Q4T/AK0O6jUevO8V/cw8uNmdrqcGcvF0l9lVb/iZN3fS8OCUbalc7TbRlf8AKT0ts6pbCvmpVX7tyXyGtSQrerO14vBYWdKV4vfvTWpp+nusv17JY9hsig4xTe96miMOTUp3bsLLKYzdGOFyuoehCyMVy3dujjjMZqJcxJAVJiNnYx/mj1lr4iq7D1SsMTdacfdPiizhz1l+1PyuLeF/0lYhm5yNCwxgy0PDGIANHEit1NpY49Vk9oq4rcl1paRX9znZZ7u/bscfFJNfiGqCsub4vvCFl3GzDRDqDBerWlFdyNHFyf8AmsnyOL/1P+k54hs0MharDM7iSlAxtPREanjQcJaMlJ8E7X3XsU8kvT2aeHKdXdXpc1VSekYLS/N72Zrjq6bsc94/sti8bpJ6/wBSSgrK+WO7Xl/kcxtlpZZ442Rr0W2o+CNnDj04uX8nOZZdiORiatvT0oXhHyx+C6eHNz+6/ug1cK9XHfZrkQzw6ppZxcnRlti4HB1KSxDnr0ss+WClLLa+m7XhwM2fDZNRvw+Tjllu9g9iUa2SSqRcYylmSldS3WtblZIlOLetoZfI1vX5Uwmy5ueaorJO9uZfIy5ZNyEbDVn8NSt6mXkz6q38PH0zv5o0mVLgKlQR6I4isCyYknXEs0zI3UprhnbXqkXcPHu7rN8vn1OmeaI6hscsvUxNgLTqNdtgNNSjUZDkluNkW8NkzlouAqZpzk/y2hHu0uznTzXZy+2SfloQqk1dhim7+AIUa6GiBVQwzK1Oz7uBs48+qOfy8fRlpQmpdKmpKzA5V4YCLjbnxF0pTNansmGVp/VfS7tewuiJfWy8bEo7MhHRbiUxkV5Z2m6dBLgSQrGylDpbbuH6sPLH4Lp4jm5/df2uMkMR7AmB7DYjXoQu/Ar5ctRdwYdWW/xDtzG6BetVBKQhiMQJZMWdVr3EskJVq9h443K6LPKYzdCg29XxNuM12cnkvVbaJJFimkasHcRHcHRANCICJozUW+GZ3fja39jLzYau46XxuS2dOX/DdKoZ2qw3CuS2ruJmHeNCrOwEVxNK6796LOPLpqHLh146Z5scyrxGRqhIZGYgFgJKGTCKHUbmH6sPLH4RbPEc3P7r+1xoqTYGBJiNRiM5RjZa73qY+TLeTpcOHTivNla0rWgJOVkYum9RVdjWXXrKPjyHjjcr2Gecwm6Vim3dmvHGSOdyclzu6ZpxLIz2jxgSQo9PBX1BHYvQWAJyiSgFSJCrcamjX4P3MvJx67x0OLlmXa+T1Kpy3lW19h+ipcSSm6GsNFSbGCGJhZ+Ovqa+LLc16YPkYay37CTLWYWnIZHachkMgJIBgFDpt3D9WHlj8IuniOdn91/a7BEGowMBsRqtiSNSmc++XWnhyYjd0V97Ge9B4mimrWEeOTyWLwbjNp3aeqb5Gnj1rsz8++rumFMtjNaZpUrkortaWGwnMaGz8KIyVqURAnUpiShecSKyAVKZGxZK19k4RpXnv4dyMmUm+zdM8unVaUgRLVKgJaLzqgloOvJOK53L+G92X5U/xARqc6rJjI1h5jRNxYBdAGCUOm3aHVh5Y/CLp4jnZ/df2tIES1VgcBbEajYkoLRndeBj5cdZOlwZbw/RimVraLJgQU2I2VtOhmT5rVE+PLVLkx6sf0yoI2Rz60sAkNXWrTiNEWwBEogC9WmBwjVhYjU4tg6GaV+C+Snly1NNPDhu7v4a60Rnag5zAFK0wShScxJhOrfQ08OP5YPlZ/8AmLxZpjCuhkPQGiegAXQEwSh1G9h+pDyx+EXTxHOz+6/urNDRBqxEC00JIOQkopTnZ9z0ZTy47jTwZ9OR1TMjfoTOBaVkBlq8QSjFnG0muT/Q24Xclc3lx6crBMPOzLFNbmGndAiYQBzAi9aQHCFR3ZG9lmM/DSw1PKl/upiyy6rt0ccenGRNSZFKFp1ATkLVKgGTxFThzLePDqqrm5OidvKlI1xzMrsxElFdGpxGjTtGmMjMUASgJg3KHUb2H6kPLH4RdPDnZ/df3RGNFSURGVqxEC8hJQGaEsi9Gpwe8ycmGrt0OHk6pqmqcipdR1bxGiHVV0Bxi4+FpJ89PY0cN7aZvk495QIGhjrYwEtAQPxAkSkAI4moKpRXB07u/L5KeXLU01/Hw3d+mhJpdxlay1eT/wAoEozq1cFmi86xLGbukM8pjN0NK+rNmGOppzeTO5XY0ETUUelEaNaFCiNE1GIyWQBwEwSh1G9h+rDyx+C6eHOz+6/tcaLmIA1ICMnUgJKAyQkoDJEcpuLcMrLuD0al/Ex543G6dLDOZTZ+ENN9l4aiK1LiA2RxuHzLhfh4ksMum7LPHrx0yMttHwNsu3Nyll1Wls6Y1dacWMg68xBnvV2XEjbqbq3DHd1Gnh6eVIxZZdV26OOMxmotNN8RJQvXoO3yGkpk8/i6mWTXG+iFjjbdLMs5jjuq04vezZhhMY5nLy3OmIRLWe0anAaB/D0Rls7FASwySAQBMEodRvYfqw8sfhF08Rzs/uv7EuNFzEFZIDBq0xGTnESUClEScHwmEd1J6L5M/LlPDXw45TueckUNBerVBKQPMnvA2bj6a6y9S/hz/wDLN8nj7dUUwdWzRpYK2IT0Ai+KqcAOLYGn+Z+CM3Nl+G34+Gp1GpzRnakwkMqJZcX6ICYW0dm2lKpG7T334eHcX8WU8KeaW9wIRNDHaPThcaFp+hhxoU3GIyXQEkYQBOAMEodNu4d/THyx+EXTxHPz+6i3Gg4RoA1ZCMtWhyFalItRwyWs9/IzZ8u+0beLg13yGq1FYoaYQr4pIScjMr7Q5d7BPQD2mhkrLGZl4k+KbyirnsnHVVM2uXWlhcVp4AipOpdhTi343KkjFyzWVdTg1cICtpJsrX6P0cWG0biepVFz14jQsXlWT3gNEsRgL6wt5f2L8OX8Vl5eHffEtQdmaYxVpU2SREQEm4ydcA4CdcAwih023h39MPLH4Lp4jn5/df2KmNB1xGi4GHUq2EcCli4003JrM93cjJy8m+0dD4/DZ3rC2h/EKjKyd3oUN0w7B1Ns33PUZaL1sdfew0bNrVx6FpJV7ytHV7nbcvFlmOFqjPmxxaWGizRhjIw8nLc73OxRYopijTYEMI4WxUborzwmS/i5bhezJnPJJZtFwfAzZcdjoYc+OR+nirWZWu2be0eN+AEz8RtuS3cGhaSxkbWzdvwmm27NO1tzXeOVDLDQ1aopf1I7m9fE18Oe5pzvkcXTeoTD1zQyU9CoCK6kMnXAnXAOuAYRQ6bcodWPlj8F08Rzs/uv7EBFDkBg1KwArOoRTjA285ylroraNPQwZ42Zadng5JljK8nUve7vv3kY0XwZpSfMmpXnXtxblyWrHMbUcuSY+URw859b6Y8lv9WX48emLk+Rb2h/DYNRVkrFsjPcmlhMNclpC1r0MCkCJroEMgqmGEeyNejYSUpOtQT0auLScyZ1TBOOsHb/AIvWPtwKsuOVfhz5YgSrtK1ROPfvj78PUpy47GzDnxy89itVL3K9LZUYOTU00rpPc3o1xRFZvt3ek2djW04qNoa/9S7hlt7MfycpMbu+TikbXKHpV2hkepVrjIZSAk3AOGGIZ3TbVB/THyx+EXTxHOz+6/tZsEQKlQDLyYjDkI4XxNCM01JX0avxRHLCZeVuHJlj4rGxOy8qvFZ1HemkU3ha8fl+4yP5fOUm28kX+WHD1JY8UivL5GV8HcPs9R3L13t+pbJpRcrfJ2nhxo7MU8Oxo7auDw9hk0IRAl7ASkkBlMRSuIyNSkI9gzpAlsCpQT4C0crMxOxIS3Xi/wDi7L2I3GVOclg+z9iz3SeaMd3B+pH6UWf/AE5SNWGElHTLbwWhbJpnyzt8iKk1wJK05WMhKcmgB2lUAh0wCbgGKUOm2qHVj5Y/BdPEc7P7r+3TGQTpiDugALfh0I1vw8eQHtE6KaatoGgzZ7MVwPbv5egGxaeDSAh4YdDA0YAQiQEkYVYBSURGDKihACpQAwvwwHteng+YDZ2lRSAtr5Rk5wQEpOimMBfhgC0KdgIVAE3AMW5ndRtUOrHyx+C+eI52f3X9rjRTYAkA4QcAQB7Q0ARlAOygE2GTrAE2AOsAcAVaEEWAKuIHtygA2lRALANuGTgDrAEWAIaAIAOAmLYzuomnuXggSvmrATgCQCEAcBuGUcAcKhwBwBwBwzcIq4A4BUAEAEjNwFECNyGikDiQKoA/whgEAIgAzyp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xITEhASEBIQEA8QEA8PEA8PDw8PDw8PFRUWFhUSFRUYHSggGBolGxUVITEhJSkrLi4uFx8zODMsNygtLisBCgoKDg0OFxAQFysdHR0tLS0tLS0rLS0tLS0tLS0tLS0tLS0tLS0tLS0tLS0tLS0tLS0tLS0tLS0tLS0tLS0tLf/AABEIAOEA4QMBEQACEQEDEQH/xAAaAAACAwEBAAAAAAAAAAAAAAADBAECBQAG/8QAOBAAAgECAwQJAgQGAwEAAAAAAAECAxEEEiEFMUFREzJSYXFygZGxIpIUQqHRBhUjweHwYoLxQ//EABkBAAIDAQAAAAAAAAAAAAAAAAABAgMEBf/EACcRAQEAAgEEAQUAAwEBAAAAAAABAhEDEiExUQQTMkFxkSJhgUIU/9oADAMBAAIRAxEAPwA9GmssfpjuXBciySanYs88uq9759iKlHsx9kPU9IdeXu/1KpR7MfZBqeh15e7/AFfoo9mPsg1PR/Uy91PRR7MfZBqeh9TL3f6lUo9mP2oNT0PqZe7/AFPRR7MftQanodeXu/13RR7MftQdM9Dry93+p6KPZj9qDpnofUy93+u6KPZj9qDpnodeXu/13RR7MftQdM9D6mXu/wBT0UezH7UHTPQ68vd/qOij2Y/ag6Z6HXl7v9T0UezH7UHTPQ68vd/ruij2Y/ag6Z6HXl7v9R0UezH7UHTPQ+pl7v8AXdFHsx+1B0z0PqZe7/XdFHsx+1B0z0OvL3f6joo9mP2oOmeh15e7/UdFHsx+1B0z0OvL3f67oo9mP2oOmeh15e7/AFDpR7MftQdM9Dry93+odKPZj9qDpnofUy93+odKPZj7IOmeh9TL3f6q6UezH2QdM9Dry93+o6OPZj7IOmeh9TL3f6q6cezH2QdM9D6mXu/1V048l7IOmeh9TL3f6y8i5L2KNOn1X216K+mPgvgvniOXn91/dFSGiskASgCUgCUAWsAdYAmwBwBNgJFgNIBFgDgDgDrAEWAOsAVb3d9/QA6wBzQBWwBFgCGgCrAKsAhoCZJndZr0erHyr4L54jmZ/df3RENFYAlIAsgCUgCUgCbAE2AOsAcAcAcAQAcAcAcAcAdYAgAhoA4AhgFWAVAIaAKtAEWAmQZ3Va9FfTHyr4L54jm8n3X9i2GilIAtYAlIAskASgCQNFxbh9N9ObFbIJjbdSJHLL4LKWXVcMkAHAEAEgHIA4AlxenhczZ81mWpGzi+NMsZbQqdTMrpaXtroF+RPxDnw7PuqXLu9mOfIn5hX4l/FQ6i43XoTnNihfi5xya4E5lL4UZYXHzNIZJFDAIAKtAEWAmOZ3VbFDqx8q+C+eI5uf3X9iJDRSgCbit0clvaOUuX6lOXPJ4asPiZX7uyVF8/0RTefJonxuOJyPmxfVy9pTg4/S3R+pC5W+VkwxniLwpq4tmDs+P072/qvq91xbukssZL2iJVrSmnvU5e19Dbw3/FzPkz/P8A5EfiFzLWfSv4hDC6mBLXAKSnYQD/ABAHpKxF/XQVpybujGJqWjLuWX13HOyu7a7XHhqSIoq0YrxYoeXlYaOlZIAHOkPYs2o4vgWY82UU5fHwy/CnSc0acOWZdmPl+PlhN+Uqoi1mWuAQBMgzuq16PVj5Y/BfPEc7P7r+1nIEApVQPQ9OL4mPl5Oq6nh0eDh6Ju+RLFLVFeltvAaW6ZAOlDrIR9KvT6oD6S2Br6zjyZGLMp4pfak/ruvzRT9TbwX/ABcr5WP+ULZy9l0mMxk0sNuGRiwAtiGIyrYjg2F613+XUp5stYtPx8OrMLFYrqrjKRhdfGHel3Lkkhq9O6YexpPTBsdK8J3BGxfKMlKlK45SZ9aDi+428XJ1T/bm8/D0Xc8VEKrLWczCdwJlGd1GxTf0x8sfgunhzs/uv7CnIaKaELvw1KuXLWLR8fDqz/R5IxOkpNiShDF1NH3Cq3GMyO1O/USfSJHH94Fp0sZ3jIth9pRVepHMr5XLL6L9w1fIuU1r8nMRVvl8L+5q4J2tc/5d3ZFIo0MNNYfDN8CSLUpUrIERMoAGrRuBkp4drgJKBSulKy1tYp5MeqaaODkmGW68ztXaFRSjlpSbi+OkX4NGX6VdL/6Jrs06e2YS1u49004te4rhYljnjfyL/M48GvR3I6T7KvaS5iS0f2Vis1+5hEc41oskpq1hkWr073RPDLpu0c8ZljZWc0b5dzbkZY2XVXpysNEjmKHU02Iv6Y+VfBbPEc3P7r+1GBGsJHS/NmTnu7p0fjY6x37HZQ0lq0gTjA27iXGDUOvLSL5c2PHHqp559MeVWDrP/wCj9l+xd9OM158vbVwGxKsleVaa8FElOKIX5GXs+v4Xb61aq/8As0SnHFd57RaP8I0U7yzSfeyUwiF5q3KOzIJJW+ScinLK2mKeDityJIWmFBDRTlAk5QJGUDc4gYc6aFpKUnVwUXvSI6WTMrU2VB8CPSn9QjiP4epPfFewuiJTlrIxOwIJ7mvBtEbhFk5KNsnDqhUzJyytZZJttW5leWG4t4+Xu9ZRmUNNMxGgpViAZ2KhZ35/Jr4ctzTB8rDWW/YCL2Sxn3KHUbcOrHyr4Lp4c3P7r+64RRoUY2S8EYc7vKurxzWMiZsgsjPxMwWyPN4qeebfBaLwRp48dRj5s95CYfD3aRZIz2vSYahZImqtMxgNHYigBbXURo1awyTYCdYA6wB1gCLAENAajiI9qOAkthygB7JYvD3RGxKVk1KRHS6U5s7Efke9dXvXIzcmOu7ZxZ9U1WtRkVxZYLIaJDGx08GXcN/yZ/kzeGyiNjnVnFDptun1Y+WPwWzw5uf3X91aMb6cxW6h447sjSS0MFu3VgNViTjB2vVcVZb5O1+7iS48d0+XPpxZ1GBrkc/KtjZeH4k4pyrahEasRRALKIyWsMnASQDgDgDgDrAFWgNDQBVoRqNAYc4COMvGUOJGxZjWdVjbVaNbiFi7HLT0GDptRi5dayuZLJvs3b35MARbEQumv9uSwurtDkx6sbGckb45VZxTp0m3T6sfKvgtniObn91/ZjCw1b5FPPdTTT8bHvv0buZG4GqCUYu0oqUXzX1Inx3WUHLjvC/6I0o6o1xzcq9LhKdkiamm4xAl16FXLn0zU8r+Di6+98QSy/8ACrHmynnuuy+PhfHZWxow5Jl4ZOTiyw8uLFbgJABIBwBwB2UjllMfKeGGWV7KTmlzZV9eemj/AOTLXl1i7yzWWdqq0ACkgMjjJaEanCFCnmnFc3+i1K87qWr+ObykaG1MZkyRXFpPuV95ju/w6XHJ+adzaK4RXZ3AnNXGNEKkbN+Ju47vGOXzY6zsZZBvbdPqx8q+C2eHNy+6/saM7OnFb5uTfgk3f9P1MXNlvPTo/Gwn07atTxV864wdpe1yqVouGtf7UjWz0863PMl6Np/qg3uJXHpy1Xmdn7R6WdRflvKK8Fp/kJuVPLVw7GtnwzSXdqzoRxcnpqW4kqHiV8nJ0z/a3h4uu7vhbIuKuZLd966GMmM1Owcrrqv0/wB3kdJy78gPEct/FDmVguG5q+BY4lNG7jz65ty+bi+nlp3TIsUp6QQWUxhZSALXKuTk6Z/tdxcNzv8ApSpV4b3y5eJiyytvd0sMJJ27RXo5PrO3cgh2z8Oi8ujvbm+BfxcnT2rLzcPX/lPK8kamEGoAY2OnqRqyFIVnFqS/XcQzx3NLuPLpuw6lV1Kkb724pLuuVdPTjWjr68o1tq4hZacFvlUhH0Wr+P1MuXhs453tCxFVKckt0abl66/sS/JSbx/6h6qL5xRr4LvFzflzWbLG0N5U7Rj5Y/BbPDm5fdf3Q4T/AK0O6jUevO8V/cw8uNmdrqcGcvF0l9lVb/iZN3fS8OCUbalc7TbRlf8AKT0ts6pbCvmpVX7tyXyGtSQrerO14vBYWdKV4vfvTWpp+nusv17JY9hsig4xTe96miMOTUp3bsLLKYzdGOFyuoehCyMVy3dujjjMZqJcxJAVJiNnYx/mj1lr4iq7D1SsMTdacfdPiizhz1l+1PyuLeF/0lYhm5yNCwxgy0PDGIANHEit1NpY49Vk9oq4rcl1paRX9znZZ7u/bscfFJNfiGqCsub4vvCFl3GzDRDqDBerWlFdyNHFyf8AmsnyOL/1P+k54hs0MharDM7iSlAxtPREanjQcJaMlJ8E7X3XsU8kvT2aeHKdXdXpc1VSekYLS/N72Zrjq6bsc94/sti8bpJ6/wBSSgrK+WO7Xl/kcxtlpZZ442Rr0W2o+CNnDj04uX8nOZZdiORiatvT0oXhHyx+C6eHNz+6/ug1cK9XHfZrkQzw6ppZxcnRlti4HB1KSxDnr0ss+WClLLa+m7XhwM2fDZNRvw+Tjllu9g9iUa2SSqRcYylmSldS3WtblZIlOLetoZfI1vX5Uwmy5ueaorJO9uZfIy5ZNyEbDVn8NSt6mXkz6q38PH0zv5o0mVLgKlQR6I4isCyYknXEs0zI3UprhnbXqkXcPHu7rN8vn1OmeaI6hscsvUxNgLTqNdtgNNSjUZDkluNkW8NkzlouAqZpzk/y2hHu0uznTzXZy+2SfloQqk1dhim7+AIUa6GiBVQwzK1Oz7uBs48+qOfy8fRlpQmpdKmpKzA5V4YCLjbnxF0pTNansmGVp/VfS7tewuiJfWy8bEo7MhHRbiUxkV5Z2m6dBLgSQrGylDpbbuH6sPLH4Lp4jm5/df2uMkMR7AmB7DYjXoQu/Ar5ctRdwYdWW/xDtzG6BetVBKQhiMQJZMWdVr3EskJVq9h443K6LPKYzdCg29XxNuM12cnkvVbaJJFimkasHcRHcHRANCICJozUW+GZ3fja39jLzYau46XxuS2dOX/DdKoZ2qw3CuS2ruJmHeNCrOwEVxNK6796LOPLpqHLh146Z5scyrxGRqhIZGYgFgJKGTCKHUbmH6sPLH4RbPEc3P7r+1xoqTYGBJiNRiM5RjZa73qY+TLeTpcOHTivNla0rWgJOVkYum9RVdjWXXrKPjyHjjcr2Gecwm6Vim3dmvHGSOdyclzu6ZpxLIz2jxgSQo9PBX1BHYvQWAJyiSgFSJCrcamjX4P3MvJx67x0OLlmXa+T1Kpy3lW19h+ipcSSm6GsNFSbGCGJhZ+Ovqa+LLc16YPkYay37CTLWYWnIZHachkMgJIBgFDpt3D9WHlj8IuniOdn91/a7BEGowMBsRqtiSNSmc++XWnhyYjd0V97Ge9B4mimrWEeOTyWLwbjNp3aeqb5Gnj1rsz8++rumFMtjNaZpUrkortaWGwnMaGz8KIyVqURAnUpiShecSKyAVKZGxZK19k4RpXnv4dyMmUm+zdM8unVaUgRLVKgJaLzqgloOvJOK53L+G92X5U/xARqc6rJjI1h5jRNxYBdAGCUOm3aHVh5Y/CLp4jnZ/df2tIES1VgcBbEajYkoLRndeBj5cdZOlwZbw/RimVraLJgQU2I2VtOhmT5rVE+PLVLkx6sf0yoI2Rz60sAkNXWrTiNEWwBEogC9WmBwjVhYjU4tg6GaV+C+Snly1NNPDhu7v4a60Rnag5zAFK0wShScxJhOrfQ08OP5YPlZ/8AmLxZpjCuhkPQGiegAXQEwSh1G9h+pDyx+EXTxHOz+6/urNDRBqxEC00JIOQkopTnZ9z0ZTy47jTwZ9OR1TMjfoTOBaVkBlq8QSjFnG0muT/Q24Xclc3lx6crBMPOzLFNbmGndAiYQBzAi9aQHCFR3ZG9lmM/DSw1PKl/upiyy6rt0ccenGRNSZFKFp1ATkLVKgGTxFThzLePDqqrm5OidvKlI1xzMrsxElFdGpxGjTtGmMjMUASgJg3KHUb2H6kPLH4RdPDnZ/df3RGNFSURGVqxEC8hJQGaEsi9Gpwe8ycmGrt0OHk6pqmqcipdR1bxGiHVV0Bxi4+FpJ89PY0cN7aZvk495QIGhjrYwEtAQPxAkSkAI4moKpRXB07u/L5KeXLU01/Hw3d+mhJpdxlay1eT/wAoEozq1cFmi86xLGbukM8pjN0NK+rNmGOppzeTO5XY0ETUUelEaNaFCiNE1GIyWQBwEwSh1G9h+rDyx+C6eHOz+6/tcaLmIA1ICMnUgJKAyQkoDJEcpuLcMrLuD0al/Ex543G6dLDOZTZ+ENN9l4aiK1LiA2RxuHzLhfh4ksMum7LPHrx0yMttHwNsu3Nyll1Wls6Y1dacWMg68xBnvV2XEjbqbq3DHd1Gnh6eVIxZZdV26OOMxmotNN8RJQvXoO3yGkpk8/i6mWTXG+iFjjbdLMs5jjuq04vezZhhMY5nLy3OmIRLWe0anAaB/D0Rls7FASwySAQBMEodRvYfqw8sfhF08Rzs/uv7EuNFzEFZIDBq0xGTnESUClEScHwmEd1J6L5M/LlPDXw45TueckUNBerVBKQPMnvA2bj6a6y9S/hz/wDLN8nj7dUUwdWzRpYK2IT0Ai+KqcAOLYGn+Z+CM3Nl+G34+Gp1GpzRnakwkMqJZcX6ICYW0dm2lKpG7T334eHcX8WU8KeaW9wIRNDHaPThcaFp+hhxoU3GIyXQEkYQBOAMEodNu4d/THyx+EXTxHPz+6i3Gg4RoA1ZCMtWhyFalItRwyWs9/IzZ8u+0beLg13yGq1FYoaYQr4pIScjMr7Q5d7BPQD2mhkrLGZl4k+KbyirnsnHVVM2uXWlhcVp4AipOpdhTi343KkjFyzWVdTg1cICtpJsrX6P0cWG0biepVFz14jQsXlWT3gNEsRgL6wt5f2L8OX8Vl5eHffEtQdmaYxVpU2SREQEm4ydcA4CdcAwih023h39MPLH4Lp4jn5/df2KmNB1xGi4GHUq2EcCli4003JrM93cjJy8m+0dD4/DZ3rC2h/EKjKyd3oUN0w7B1Ns33PUZaL1sdfew0bNrVx6FpJV7ytHV7nbcvFlmOFqjPmxxaWGizRhjIw8nLc73OxRYopijTYEMI4WxUborzwmS/i5bhezJnPJJZtFwfAzZcdjoYc+OR+nirWZWu2be0eN+AEz8RtuS3cGhaSxkbWzdvwmm27NO1tzXeOVDLDQ1aopf1I7m9fE18Oe5pzvkcXTeoTD1zQyU9CoCK6kMnXAnXAOuAYRQ6bcodWPlj8F08Rzs/uv7EBFDkBg1KwArOoRTjA285ylroraNPQwZ42Zadng5JljK8nUve7vv3kY0XwZpSfMmpXnXtxblyWrHMbUcuSY+URw859b6Y8lv9WX48emLk+Rb2h/DYNRVkrFsjPcmlhMNclpC1r0MCkCJroEMgqmGEeyNejYSUpOtQT0auLScyZ1TBOOsHb/AIvWPtwKsuOVfhz5YgSrtK1ROPfvj78PUpy47GzDnxy89itVL3K9LZUYOTU00rpPc3o1xRFZvt3ek2djW04qNoa/9S7hlt7MfycpMbu+TikbXKHpV2hkepVrjIZSAk3AOGGIZ3TbVB/THyx+EXTxHOz+6/tZsEQKlQDLyYjDkI4XxNCM01JX0avxRHLCZeVuHJlj4rGxOy8qvFZ1HemkU3ha8fl+4yP5fOUm28kX+WHD1JY8UivL5GV8HcPs9R3L13t+pbJpRcrfJ2nhxo7MU8Oxo7auDw9hk0IRAl7ASkkBlMRSuIyNSkI9gzpAlsCpQT4C0crMxOxIS3Xi/wDi7L2I3GVOclg+z9iz3SeaMd3B+pH6UWf/AE5SNWGElHTLbwWhbJpnyzt8iKk1wJK05WMhKcmgB2lUAh0wCbgGKUOm2qHVj5Y/BdPEc7P7r+3TGQTpiDugALfh0I1vw8eQHtE6KaatoGgzZ7MVwPbv5egGxaeDSAh4YdDA0YAQiQEkYVYBSURGDKihACpQAwvwwHteng+YDZ2lRSAtr5Rk5wQEpOimMBfhgC0KdgIVAE3AMW5ndRtUOrHyx+C+eI52f3X9rjRTYAkA4QcAQB7Q0ARlAOygE2GTrAE2AOsAcAVaEEWAKuIHtygA2lRALANuGTgDrAEWAIaAIAOAmLYzuomnuXggSvmrATgCQCEAcBuGUcAcKhwBwBwBwzcIq4A4BUAEAEjNwFECNyGikDiQKoA/whgEAIgAzyp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CEAAkGBxITEhASEBIQEA8QEA8PEA8PDw8PDw8PFRUWFhUSFRUYHSggGBolGxUVITEhJSkrLi4uFx8zODMsNygtLisBCgoKDg0OFxAQFysdHR0tLS0tLS0rLS0tLS0tLS0tLS0tLS0tLS0tLS0tLS0tLS0tLS0tLS0tLS0tLS0tLS0tLf/AABEIAOEA4QMBEQACEQEDEQH/xAAaAAACAwEBAAAAAAAAAAAAAAADBAECBQAG/8QAOBAAAgECAwQJAgQGAwEAAAAAAAECAxEEEiEFMUFREzJSYXFygZGxIpIUQqHRBhUjweHwYoLxQ//EABkBAAIDAQAAAAAAAAAAAAAAAAABAgMEBf/EACcRAQEAAgEEAQUAAwEBAAAAAAABAhEDEiExUQQTMkFxkSJhgUIU/9oADAMBAAIRAxEAPwA9GmssfpjuXBciySanYs88uq9759iKlHsx9kPU9IdeXu/1KpR7MfZBqeh15e7/AFfoo9mPsg1PR/Uy91PRR7MfZBqeh9TL3f6lUo9mP2oNT0PqZe7/AFPRR7MftQanodeXu/13RR7MftQdM9Dry93+p6KPZj9qDpnofUy93+u6KPZj9qDpnodeXu/13RR7MftQdM9D6mXu/wBT0UezH7UHTPQ68vd/qOij2Y/ag6Z6HXl7v9T0UezH7UHTPQ68vd/ruij2Y/ag6Z6HXl7v9R0UezH7UHTPQ+pl7v8AXdFHsx+1B0z0PqZe7/XdFHsx+1B0z0OvL3f6joo9mP2oOmeh15e7/UdFHsx+1B0z0OvL3f67oo9mP2oOmeh15e7/AFDpR7MftQdM9Dry93+odKPZj9qDpnofUy93+odKPZj7IOmeh9TL3f6q6UezH2QdM9Dry93+o6OPZj7IOmeh9TL3f6q6cezH2QdM9D6mXu/1V048l7IOmeh9TL3f6y8i5L2KNOn1X216K+mPgvgvniOXn91/dFSGiskASgCUgCUAWsAdYAmwBwBNgJFgNIBFgDgDgDrAEWAOsAVb3d9/QA6wBzQBWwBFgCGgCrAKsAhoCZJndZr0erHyr4L54jmZ/df3RENFYAlIAsgCUgCUgCbAE2AOsAcAcAcAQAcAcAcAcAdYAgAhoA4AhgFWAVAIaAKtAEWAmQZ3Va9FfTHyr4L54jm8n3X9i2GilIAtYAlIAskASgCQNFxbh9N9ObFbIJjbdSJHLL4LKWXVcMkAHAEAEgHIA4AlxenhczZ81mWpGzi+NMsZbQqdTMrpaXtroF+RPxDnw7PuqXLu9mOfIn5hX4l/FQ6i43XoTnNihfi5xya4E5lL4UZYXHzNIZJFDAIAKtAEWAmOZ3VbFDqx8q+C+eI5uf3X9iJDRSgCbit0clvaOUuX6lOXPJ4asPiZX7uyVF8/0RTefJonxuOJyPmxfVy9pTg4/S3R+pC5W+VkwxniLwpq4tmDs+P072/qvq91xbukssZL2iJVrSmnvU5e19Dbw3/FzPkz/P8A5EfiFzLWfSv4hDC6mBLXAKSnYQD/ABAHpKxF/XQVpybujGJqWjLuWX13HOyu7a7XHhqSIoq0YrxYoeXlYaOlZIAHOkPYs2o4vgWY82UU5fHwy/CnSc0acOWZdmPl+PlhN+Uqoi1mWuAQBMgzuq16PVj5Y/BfPEc7P7r+1nIEApVQPQ9OL4mPl5Oq6nh0eDh6Ju+RLFLVFeltvAaW6ZAOlDrIR9KvT6oD6S2Br6zjyZGLMp4pfak/ruvzRT9TbwX/ABcr5WP+ULZy9l0mMxk0sNuGRiwAtiGIyrYjg2F613+XUp5stYtPx8OrMLFYrqrjKRhdfGHel3Lkkhq9O6YexpPTBsdK8J3BGxfKMlKlK45SZ9aDi+428XJ1T/bm8/D0Xc8VEKrLWczCdwJlGd1GxTf0x8sfgunhzs/uv7CnIaKaELvw1KuXLWLR8fDqz/R5IxOkpNiShDF1NH3Cq3GMyO1O/USfSJHH94Fp0sZ3jIth9pRVepHMr5XLL6L9w1fIuU1r8nMRVvl8L+5q4J2tc/5d3ZFIo0MNNYfDN8CSLUpUrIERMoAGrRuBkp4drgJKBSulKy1tYp5MeqaaODkmGW68ztXaFRSjlpSbi+OkX4NGX6VdL/6Jrs06e2YS1u49004te4rhYljnjfyL/M48GvR3I6T7KvaS5iS0f2Vis1+5hEc41oskpq1hkWr073RPDLpu0c8ZljZWc0b5dzbkZY2XVXpysNEjmKHU02Iv6Y+VfBbPEc3P7r+1GBGsJHS/NmTnu7p0fjY6x37HZQ0lq0gTjA27iXGDUOvLSL5c2PHHqp559MeVWDrP/wCj9l+xd9OM158vbVwGxKsleVaa8FElOKIX5GXs+v4Xb61aq/8As0SnHFd57RaP8I0U7yzSfeyUwiF5q3KOzIJJW+ScinLK2mKeDityJIWmFBDRTlAk5QJGUDc4gYc6aFpKUnVwUXvSI6WTMrU2VB8CPSn9QjiP4epPfFewuiJTlrIxOwIJ7mvBtEbhFk5KNsnDqhUzJyytZZJttW5leWG4t4+Xu9ZRmUNNMxGgpViAZ2KhZ35/Jr4ctzTB8rDWW/YCL2Sxn3KHUbcOrHyr4Lp4c3P7r+64RRoUY2S8EYc7vKurxzWMiZsgsjPxMwWyPN4qeebfBaLwRp48dRj5s95CYfD3aRZIz2vSYahZImqtMxgNHYigBbXURo1awyTYCdYA6wB1gCLAENAajiI9qOAkthygB7JYvD3RGxKVk1KRHS6U5s7Efke9dXvXIzcmOu7ZxZ9U1WtRkVxZYLIaJDGx08GXcN/yZ/kzeGyiNjnVnFDptun1Y+WPwWzw5uf3X91aMb6cxW6h447sjSS0MFu3VgNViTjB2vVcVZb5O1+7iS48d0+XPpxZ1GBrkc/KtjZeH4k4pyrahEasRRALKIyWsMnASQDgDgDgDrAFWgNDQBVoRqNAYc4COMvGUOJGxZjWdVjbVaNbiFi7HLT0GDptRi5dayuZLJvs3b35MARbEQumv9uSwurtDkx6sbGckb45VZxTp0m3T6sfKvgtniObn91/ZjCw1b5FPPdTTT8bHvv0buZG4GqCUYu0oqUXzX1Inx3WUHLjvC/6I0o6o1xzcq9LhKdkiamm4xAl16FXLn0zU8r+Di6+98QSy/8ACrHmynnuuy+PhfHZWxow5Jl4ZOTiyw8uLFbgJABIBwBwB2UjllMfKeGGWV7KTmlzZV9eemj/AOTLXl1i7yzWWdqq0ACkgMjjJaEanCFCnmnFc3+i1K87qWr+ObykaG1MZkyRXFpPuV95ju/w6XHJ+adzaK4RXZ3AnNXGNEKkbN+Ju47vGOXzY6zsZZBvbdPqx8q+C2eHNy+6/saM7OnFb5uTfgk3f9P1MXNlvPTo/Gwn07atTxV864wdpe1yqVouGtf7UjWz0863PMl6Np/qg3uJXHpy1Xmdn7R6WdRflvKK8Fp/kJuVPLVw7GtnwzSXdqzoRxcnpqW4kqHiV8nJ0z/a3h4uu7vhbIuKuZLd966GMmM1Owcrrqv0/wB3kdJy78gPEct/FDmVguG5q+BY4lNG7jz65ty+bi+nlp3TIsUp6QQWUxhZSALXKuTk6Z/tdxcNzv8ApSpV4b3y5eJiyytvd0sMJJ27RXo5PrO3cgh2z8Oi8ujvbm+BfxcnT2rLzcPX/lPK8kamEGoAY2OnqRqyFIVnFqS/XcQzx3NLuPLpuw6lV1Kkb724pLuuVdPTjWjr68o1tq4hZacFvlUhH0Wr+P1MuXhs453tCxFVKckt0abl66/sS/JSbx/6h6qL5xRr4LvFzflzWbLG0N5U7Rj5Y/BbPDm5fdf3Q4T/AK0O6jUevO8V/cw8uNmdrqcGcvF0l9lVb/iZN3fS8OCUbalc7TbRlf8AKT0ts6pbCvmpVX7tyXyGtSQrerO14vBYWdKV4vfvTWpp+nusv17JY9hsig4xTe96miMOTUp3bsLLKYzdGOFyuoehCyMVy3dujjjMZqJcxJAVJiNnYx/mj1lr4iq7D1SsMTdacfdPiizhz1l+1PyuLeF/0lYhm5yNCwxgy0PDGIANHEit1NpY49Vk9oq4rcl1paRX9znZZ7u/bscfFJNfiGqCsub4vvCFl3GzDRDqDBerWlFdyNHFyf8AmsnyOL/1P+k54hs0MharDM7iSlAxtPREanjQcJaMlJ8E7X3XsU8kvT2aeHKdXdXpc1VSekYLS/N72Zrjq6bsc94/sti8bpJ6/wBSSgrK+WO7Xl/kcxtlpZZ442Rr0W2o+CNnDj04uX8nOZZdiORiatvT0oXhHyx+C6eHNz+6/ug1cK9XHfZrkQzw6ppZxcnRlti4HB1KSxDnr0ss+WClLLa+m7XhwM2fDZNRvw+Tjllu9g9iUa2SSqRcYylmSldS3WtblZIlOLetoZfI1vX5Uwmy5ueaorJO9uZfIy5ZNyEbDVn8NSt6mXkz6q38PH0zv5o0mVLgKlQR6I4isCyYknXEs0zI3UprhnbXqkXcPHu7rN8vn1OmeaI6hscsvUxNgLTqNdtgNNSjUZDkluNkW8NkzlouAqZpzk/y2hHu0uznTzXZy+2SfloQqk1dhim7+AIUa6GiBVQwzK1Oz7uBs48+qOfy8fRlpQmpdKmpKzA5V4YCLjbnxF0pTNansmGVp/VfS7tewuiJfWy8bEo7MhHRbiUxkV5Z2m6dBLgSQrGylDpbbuH6sPLH4Lp4jm5/df2uMkMR7AmB7DYjXoQu/Ar5ctRdwYdWW/xDtzG6BetVBKQhiMQJZMWdVr3EskJVq9h443K6LPKYzdCg29XxNuM12cnkvVbaJJFimkasHcRHcHRANCICJozUW+GZ3fja39jLzYau46XxuS2dOX/DdKoZ2qw3CuS2ruJmHeNCrOwEVxNK6796LOPLpqHLh146Z5scyrxGRqhIZGYgFgJKGTCKHUbmH6sPLH4RbPEc3P7r+1xoqTYGBJiNRiM5RjZa73qY+TLeTpcOHTivNla0rWgJOVkYum9RVdjWXXrKPjyHjjcr2Gecwm6Vim3dmvHGSOdyclzu6ZpxLIz2jxgSQo9PBX1BHYvQWAJyiSgFSJCrcamjX4P3MvJx67x0OLlmXa+T1Kpy3lW19h+ipcSSm6GsNFSbGCGJhZ+Ovqa+LLc16YPkYay37CTLWYWnIZHachkMgJIBgFDpt3D9WHlj8IuniOdn91/a7BEGowMBsRqtiSNSmc++XWnhyYjd0V97Ge9B4mimrWEeOTyWLwbjNp3aeqb5Gnj1rsz8++rumFMtjNaZpUrkortaWGwnMaGz8KIyVqURAnUpiShecSKyAVKZGxZK19k4RpXnv4dyMmUm+zdM8unVaUgRLVKgJaLzqgloOvJOK53L+G92X5U/xARqc6rJjI1h5jRNxYBdAGCUOm3aHVh5Y/CLp4jnZ/df2tIES1VgcBbEajYkoLRndeBj5cdZOlwZbw/RimVraLJgQU2I2VtOhmT5rVE+PLVLkx6sf0yoI2Rz60sAkNXWrTiNEWwBEogC9WmBwjVhYjU4tg6GaV+C+Snly1NNPDhu7v4a60Rnag5zAFK0wShScxJhOrfQ08OP5YPlZ/8AmLxZpjCuhkPQGiegAXQEwSh1G9h+pDyx+EXTxHOz+6/urNDRBqxEC00JIOQkopTnZ9z0ZTy47jTwZ9OR1TMjfoTOBaVkBlq8QSjFnG0muT/Q24Xclc3lx6crBMPOzLFNbmGndAiYQBzAi9aQHCFR3ZG9lmM/DSw1PKl/upiyy6rt0ccenGRNSZFKFp1ATkLVKgGTxFThzLePDqqrm5OidvKlI1xzMrsxElFdGpxGjTtGmMjMUASgJg3KHUb2H6kPLH4RdPDnZ/df3RGNFSURGVqxEC8hJQGaEsi9Gpwe8ycmGrt0OHk6pqmqcipdR1bxGiHVV0Bxi4+FpJ89PY0cN7aZvk495QIGhjrYwEtAQPxAkSkAI4moKpRXB07u/L5KeXLU01/Hw3d+mhJpdxlay1eT/wAoEozq1cFmi86xLGbukM8pjN0NK+rNmGOppzeTO5XY0ETUUelEaNaFCiNE1GIyWQBwEwSh1G9h+rDyx+C6eHOz+6/tcaLmIA1ICMnUgJKAyQkoDJEcpuLcMrLuD0al/Ex543G6dLDOZTZ+ENN9l4aiK1LiA2RxuHzLhfh4ksMum7LPHrx0yMttHwNsu3Nyll1Wls6Y1dacWMg68xBnvV2XEjbqbq3DHd1Gnh6eVIxZZdV26OOMxmotNN8RJQvXoO3yGkpk8/i6mWTXG+iFjjbdLMs5jjuq04vezZhhMY5nLy3OmIRLWe0anAaB/D0Rls7FASwySAQBMEodRvYfqw8sfhF08Rzs/uv7EuNFzEFZIDBq0xGTnESUClEScHwmEd1J6L5M/LlPDXw45TueckUNBerVBKQPMnvA2bj6a6y9S/hz/wDLN8nj7dUUwdWzRpYK2IT0Ai+KqcAOLYGn+Z+CM3Nl+G34+Gp1GpzRnakwkMqJZcX6ICYW0dm2lKpG7T334eHcX8WU8KeaW9wIRNDHaPThcaFp+hhxoU3GIyXQEkYQBOAMEodNu4d/THyx+EXTxHPz+6i3Gg4RoA1ZCMtWhyFalItRwyWs9/IzZ8u+0beLg13yGq1FYoaYQr4pIScjMr7Q5d7BPQD2mhkrLGZl4k+KbyirnsnHVVM2uXWlhcVp4AipOpdhTi343KkjFyzWVdTg1cICtpJsrX6P0cWG0biepVFz14jQsXlWT3gNEsRgL6wt5f2L8OX8Vl5eHffEtQdmaYxVpU2SREQEm4ydcA4CdcAwih023h39MPLH4Lp4jn5/df2KmNB1xGi4GHUq2EcCli4003JrM93cjJy8m+0dD4/DZ3rC2h/EKjKyd3oUN0w7B1Ns33PUZaL1sdfew0bNrVx6FpJV7ytHV7nbcvFlmOFqjPmxxaWGizRhjIw8nLc73OxRYopijTYEMI4WxUborzwmS/i5bhezJnPJJZtFwfAzZcdjoYc+OR+nirWZWu2be0eN+AEz8RtuS3cGhaSxkbWzdvwmm27NO1tzXeOVDLDQ1aopf1I7m9fE18Oe5pzvkcXTeoTD1zQyU9CoCK6kMnXAnXAOuAYRQ6bcodWPlj8F08Rzs/uv7EBFDkBg1KwArOoRTjA285ylroraNPQwZ42Zadng5JljK8nUve7vv3kY0XwZpSfMmpXnXtxblyWrHMbUcuSY+URw859b6Y8lv9WX48emLk+Rb2h/DYNRVkrFsjPcmlhMNclpC1r0MCkCJroEMgqmGEeyNejYSUpOtQT0auLScyZ1TBOOsHb/AIvWPtwKsuOVfhz5YgSrtK1ROPfvj78PUpy47GzDnxy89itVL3K9LZUYOTU00rpPc3o1xRFZvt3ek2djW04qNoa/9S7hlt7MfycpMbu+TikbXKHpV2hkepVrjIZSAk3AOGGIZ3TbVB/THyx+EXTxHOz+6/tZsEQKlQDLyYjDkI4XxNCM01JX0avxRHLCZeVuHJlj4rGxOy8qvFZ1HemkU3ha8fl+4yP5fOUm28kX+WHD1JY8UivL5GV8HcPs9R3L13t+pbJpRcrfJ2nhxo7MU8Oxo7auDw9hk0IRAl7ASkkBlMRSuIyNSkI9gzpAlsCpQT4C0crMxOxIS3Xi/wDi7L2I3GVOclg+z9iz3SeaMd3B+pH6UWf/AE5SNWGElHTLbwWhbJpnyzt8iKk1wJK05WMhKcmgB2lUAh0wCbgGKUOm2qHVj5Y/BdPEc7P7r+3TGQTpiDugALfh0I1vw8eQHtE6KaatoGgzZ7MVwPbv5egGxaeDSAh4YdDA0YAQiQEkYVYBSURGDKihACpQAwvwwHteng+YDZ2lRSAtr5Rk5wQEpOimMBfhgC0KdgIVAE3AMW5ndRtUOrHyx+C+eI52f3X9rjRTYAkA4QcAQB7Q0ARlAOygE2GTrAE2AOsAcAVaEEWAKuIHtygA2lRALANuGTgDrAEWAIaAIAOAmLYzuomnuXggSvmrATgCQCEAcBuGUcAcKhwBwBwBwzcIq4A4BUAEAEjNwFECNyGikDiQKoA/whgEAIgAzypr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data:image/jpeg;base64,/9j/4AAQSkZJRgABAQAAAQABAAD/2wCEAAkGBxAQEhAQEBIQDw8PDw8PDw8PDw8PDQ8PFREWFhURFRUYHSggGBolGxUVITEhJSkrLi4uFx8zODMtNygtLisBCgoKDg0OFxAQFysdHR0tKy0tLS0rLS0tLS0tLS0tLS0tLS0tLS0tLS0tLS0tLS0tLS0tLS0tLS0tLS0tLS0tLf/AABEIAOEA4QMBEQACEQEDEQH/xAAaAAABBQEAAAAAAAAAAAAAAAACAAEDBAUG/8QAORAAAgECAgYJAwMDBAMAAAAAAAECAxEEIQUSMUFRsRMiMlJhcXKBkZKhwRQVQgYjYqLR4fBDU4L/xAAZAQACAwEAAAAAAAAAAAAAAAAAAQIDBAX/xAApEQEBAAIBAwQDAQADAAMAAAAAAQIRAxIxUQQhMnETQZEiFEJhI4Gx/9oADAMBAAIRAxEAPwCxRpR1Y5LsrcuBZJNT2LPPLqvve6RUo92Pwg6Z4R/Jl5v9EqUe7H6UPU8D8mXm/wBEqUe7H4QangvyZeb/AE6pR7sfpQang/yZeb/T9DHux+lC6Z4H5MvN/p+hj3Y/Sh6ngdeXm/0uhj3Y/Sg1PA68vN/p+hj3Y/Sg1PA68vN/pdDHux+lBqeB15eb/S6GPdj9KDU8Dry83+l0Ue7H6UGp4HXl5v8AS6GPdj9KDU8D8mXm/wBLoY92P0oNTwPyZeb/AE3Qx7sfpQangdeXm/0uij3Y/Sg6Z4HXl5v9N0Me7H6UGp4HXl5v9Loo92Pwg1PA68vN/pnSj3Y/CDU8D8mXm/0LpR7sfpQangfky83+m6KPdj8INTwOvLzf6F0o92P0oNTwPyZeb/TOlHux+EHTPA/Jl5v9C6ce7H4QdM8D8mXm/wBC6ceC+EGp4H5MvN/oXTj3V8INTwOvLzf6B048F8IOmeB15eb/AEDpx4L4QdM8D8mXm/1naq4L4KNOpu+W9RXVj6VyL52jlZ/K/aVIaJ0gAkgB0gB7AD2AHsAPYAawA9gBWAFYAVgBrADWAFYAawAMXdJ5q+57UAJoAFoAZoAFoAFoAFoABoAFoABoAzLGd1W7R7MfSuRfO0czP5X7SIaI0AOgB0AOgAgBADgCsAIAQAgBADWAEAMAMANYAYAZoAGwALQALABYALQADQALAMuxndRu0OzH0rkXztHNz+V+6lSBE6GBIAdIAcAIAQA4AgBACAEAMAIAQGYAYATAGsAM0ACwAGBBYALQALABaABaAMuxndRt0OzH0x5F87RzeT5X7SoaIkBCEZ0MHAHAHAHEZARACGDAZgIgM1wBACAGECaABYALGAsAFgQWACwAWAC0AZVjO6rcodmPpXIvnaOZn8r91KhonQgIYEAOBnQA4hIF1Fx/JC8mM/aycOd7QukXj8Mj+bBZ/wAbk8GVaLerfrJXtvtxH+bDyV9NyeD66vbeh48mOXZDPhyw96Vyas1wBmwAXIAZVEAKVRK74EcsumWp4YXPKYz9lUd6Wusm4XT352MH5L3jrfixv+LAwi3GLu7uEW899iU5cvJZcPHu+wZay3380TnPkqvpcKHpXvXwWTnn7inL0d/VMqqZdjnjl2Zs+LLDvD6xNWa4AzAgsAawgyih1G3Q7MfSuRfOzm5/K/aVAidAD3AHuBhdQjlnMZ7p4ceWd1AucvJfczZc9/Tbh6TGfL3Gob9pTcre9aZjMe0SKAjGoAEOBp3nVe91NX2irIjE8/bGfTLeKlGrUT2JK3m9vP7F3Bl/8mlPq8J+HqTLGm5yT/rACWFW4EjrTA9K+uxHo6bkml4L5e0z+pv+NeWz0Un5N39Rd0lUUaequEILz2/gyZX2dHjm7tNe1lwSXwrDiIW0BAyGEVSgOXQs2q1IyiaePm/VYef03/bE0K7NLCmjUuBCAEIMkodRuUezH0rkXzs5ufyqQESuABKoBo1JyZDPOYza3j47ndRPCFjFllcruuphhMJqGmyCzSFYmzsxbS6VmOIDaPSLpx7HSgw9e1SoltctZe+f5ZHfullj/mKekqeev3lb/Uv9y7hn+5VPPf8A4ripI3OToSGS9hkBDrxyFTipYRp8JZNt7El7sz899o2+ll3VfEYjXqQhttLXlzMddPGalWXiCSOkcsSIaFh62s/LmPZWLyGgjqUxwqoYilbPca+Hk37Vz/U8Ov8AURRlY0MaxTqASVMQZRQ6reorqx9MeRfOzmZ/O/dOwRQzmBohHF2hTsjDyZ9VdXh4+jHX7FUyK10Uq1USyRj6VxWota9rNPPIismoHD6YjLZJP3Hql7VZ/cFxAlevpOMalKeskpONN579bLn9g6bsdUk1V7FV9aK/yk7eRfwT32yequsdIYo2ObU1Km2NFqUaNkMkkqVxBTqYR7hJSq9ehUUXZZ7VnldFXJx9UaeDl6L9ueisZCrObpqUZJ2gpK8W7Z61s9/yUfhbP+SleMrLbRn7OL/Ivw1L/kYqeK0lWX/hqe7ivyL8VP8A5GK7oHSUpScJwlBvrRbaab3ojlx2JY8syrqKMyMOxM0SRVsRC6JY3V2hnjMpZWYdDe3Hs1dCTBFZpSGTPM7qt6iurH0x5F07Rzc/lfsNRjRV2I0uHhd34FHNnqa8tXpuPeW7+lzYZHQVcTWSCp4xkYvFxirtiktqdsxm65/G0niH1r6q2R3ebNOGGmPk5bl9CwP9MQk7tZFnSoubWX9LUH/BB0l+Wih/SlDuh0QflrWweiKdNasVZLcTmOlWedqzHARJK7ViFBLYhopNUZFqgDOIjBKIU5UEqKI6TmSKVBC0l1KmKwaktgrDmTIq4e3g0QsXY5NLR2K1sn2lt8fEzZ49Ldx59Ua9J3REUFZDDKqq0n5m7jv+Y5PNNZ01ixSmogjVIpdZvUuzH0x5Fs7RzM/lftFUYIo0hWp4zd0u0aVkYc8uq7dTiw6MdCqUsssmQWSue0rjOjdtstyHjhcqsy5JjGOk5vWlm/svI044SdmLPkuV92ngcFreRZIoyyb1GgkkkS0rtTqmGkdijAY2lVNimUvajLHKd4JRJIHsBFYYJoAFoAFoRgcQMLiI9o5QA9s3HUN6I2LJWZJOLUltRXljuaX4Z2Xcb2j7zim8rpZGSzVberclWKlMC2zsVS3/ACauDP8ATH6rj/7RBY0sCSkBKVyjbqNyEurH0x5F07Obn8r91FICT4WnfP2M3Pl+m30uH/ZdnG0b+BmbJ71Bh8SpwbeVm43423il2nlh01zGnLSqK26P5Zo4ezP6i+8ivSiXRlrc0bJWsTVVqwQ0UiRHLOY90sOPLO+w+ibW2z4rcZs+W5e3Zs4+HHC770NGs4vUna72S/jIpmVlaMsJlNxK0buPPqjmc3H0X/wLZYpNcYK4Aqisrv38CjLnkvs04emuU97oKzLcbLNxRljcbqmaGRmgCOaEaji5KwqnGfhaKnOMXsvn5FWd1GjinVlpb0hpB0pqKTtqu9s0uBj/ANW+zpYzDU6rrbTw1RTgp7mk15DirL2vsrtxmrrY7oljde4yx9tVnShZtcGb8bubcjPHpth4kldZ9yh1G3F9WPpjyLZ2c3P5X7pmAjQwvZtsunYxcvzrpcM1hENDHR1ZRnZSg7SXJrwKZWnLC73O1Y2kKlSmmqfWg7y8Y3d3zDHHd1tZnnrHet1iqbk7vNs24ySajm55XK7qeDLIqtaujU9o1dbVC78ivPkmPtO6zi4bn73stwiZbbbut0kk1BNiCDExU1qv2fBivuljdXcVsPjG1KMsqlN6svFfxl/3gPjz6aObhmU9u1VZY57zob25Nx1dHhjfEZaaWCldaz2K9nuy2v2KObk1NRo9PxbvVQxXS9Z3VNdlbHLxZknu6N/x7fscqdtmXkTxys7KssZlPeGVTj87jRhzS92Tk9NZ74+4ZVEXs2td0UppgGVj5ZkU8UOBrxhPWk2lZ5riU8stx9mngsl91TH1+knJre0lx4Ijhj0z3W8mXVZJ+m/Vq9BRUd8YKP8A9W/3M+V71owx95FOjO0IQT2JNikTyu7ajnK7bOhxzWMcfmu87SRYorPsUOptvxp9WPpjyLZ2c3P5X7oGgENicW6cNdK6jdSttS4mLm9snU9NrLDTnsTpDpnrQavulGSy8/8Akq6GvHkkmtoIaRqPxL/wxlvPYUaUtttpfIyWtbA4LJOSJqrWzhcJ8cynk5Ne0XcXDv3yaMI2MzWJsDQ1Kgj0qVa4JzFjaQxOpUhU3S/tT8n2X8pEb3XYz/NijjcX1st6T99hs4ct4uX6nDWf2gp4qTaSzbaS83sLdqOl1Vedo06EX23qN/4Rzm/d8zn55dV+3V4ePom/H/604tJWWxZIkrJsAGSuAQVcPfz4k8c7j2Qz48c+6nOMo7dnE1Y8kyYeThyw+kGIpqfmTQlUcXRskRsWY1HgNWE9aW5Nx4axTyS69mniuO/dDpPHzcl1ZyW6yvnxZVOLJo/PhDaPnUbbcXFf5Wu37FmPDd+6nk9TNajShA1OdVmjh2xo1ndEUOm6OjC8YemPIunZzc/lfuk6CAkVXCXTSerdW2XK8+OZd1/FzXDspYTQVCnFRUE7b5JNt8RzGQXktov22mtkUPSNzonQjwQFtcwuEvm9m5FHJyfqNPDxb/1kuWsZ2oEp2EatWr2BKRQr4sFkihVxQJSMTTeOWqo36znFpb8t4TG5DLkmHdR/UOW01YY9M05vJydeW13RMv7sG9zcvdRbX3Qcl/zRxTecjfwdbWrSf/rpRivOTuzFO7q34fbVjiCW1HSnhWuNHpSxmBaFcZGlTTAKVfCWzj8Gjj5f1ky8vB+8VGtS1jQy70moYWNtlw0OpYjRXANDqA8Imw0VqWGHiiSCVRAqw7FLpugw/Zh6Y8i2dnNz+V+6kGQZIRo5MDQyYgGwVKe7Sic+105NBqMEop12xJxk4quxLZGXVr8QPTOxePdmoZvjuRZjx2qc+aY+0YFShNycpXbe9l0x0yZZ77rdCDJxTWngqEk1JZWC47mjxz6buNDCVtSc3L+ah8q6M2XFcXQ4/UTOSX2aMMSVLtJ6eJAtL1KvkPaFxWqN3mNCpdYZAnIYUcTFXut/M1cOW5rww+pw1lvyCMrFzKmhUAbTRYyEBHGTCsZ3UdBh+xD0x5F07Obn8r9pLDIMgCCoI0QjMwqUaMTnuoeSA1TELISWLm9M1ujtxle3jYMcbey25zGbrElCU+1s4LZ7mjHjkY+TnuXZLDCot0z3JPT0drbh6RuS5Q0IlmS0h1LX6S24C2p4jDkLFuNVtWUdmzgVZccrTx89xSUsYk7PLz2FGWFjXhy45dmtgpazRBOtuksiSincRkhqAalWlnbgauGam2H1WW7IFMvZDoZJqcwJZixkNAGEZ3TdBh+zD0R5F87Rzs/lftICJmgNBUiIIWhJAkCUaMNxgrpzsKoI1SsJOMHTFO6T4S/DLOLujz/FnQpmphtXMNRTZJC1s0MOkNXtaVNAQZ0UwCnXwgrE5WdXw9iOlkqnUw6ZFKVf0BhdVyd3bJJblxa+xn5ZJWzhytnvXRRK0iYyV6gzZ1V9Z+Zs4/jHP57vOkixnGhknpQGSzGIENIAwSh03Q4fsw9EeSLp2jnZ/K/dSAiQBDVQjVpCSRyElGjR2LyRhy71052h6wkoqVWJKMXScur5yRZw/JHnv+FOBrjnVbwqzRJC1uUVkgRTpDI7QjRTiAZ+MihVOM+USKcrS0dG0V4tv7mXl+TfxfBotlaRXHCV5saTLvdt+LNuPaOXnd5WpIk1dSQQ0avUojRSpAD2AMCxQ6bocN2IeiPJF07Odn8r9pQRMwNDWEFSQkoCQk40MK8o+Rizn+q6GHxhV2RWRTryyYJzuwNIVLyS4Zl/DP2z+py7QFNGiMVXsFC7GrrcpRGSZICJgaOYgzMaKpxSkiKcaGBfVj78zJyfKuhxfCL6IJH3DhKdeVk34Mlj708rqWs+BucqpENGpqSGjV+mNFIAIAwCh03Q4fsQ9EeSLZ2c7P5X7SjRIDQVhGpyEkESUXcHsXvzMnL8q38XwgcRLMrXYqGLnuEni5+U9aUn45eRt45qRz+XLeVqaBYorX0bT3jV1rQQEMYJgEcxGzMbEVSikyNTi7gH1fJsy8s/06HBf8NG5UmTeTHCZ2Nll5lnFN5Ic91grQNjnVIkNBYoRGVXYIZDAiAMAodN0WH7EPRHki2do52fyv2NySzexZsWd1LT48erKRmV9N0k7KVvuYvzZeXUnpcddk9Kupq6zXHxJznv7VZelx/XsCUSc55e6q+lynamVNkry4lODPwtRsrLYZcru7bMcemaiCta4k4ydJVbKT8LLzHjN5Hll042smkjdHMtW6ELtDV10GEpWSGgtoYOBEBgkIKGNWQqlGbIinFnRz7S8UzPzTs3envtY00ULjydtv8AwMMrGvrJeFzRwTvWb1N7QEDQxVJEaK7h6b4fJG8mM71OcOd7Ra1bDxzmXZHPDLHvCJqyAOfKHT06HDPqQ9EeSLZ2c7P5X7V9LYiUKcpRjrbnbakZ/U26jX6PGXO7cJRpU8RWavKml1mrte1mZNOvbcY6JaRhTShHZHK+9gq1v3pQ01Hehl0rlLSCfhsy8XuDZdK3Tq3AtClZgTD0zlZcZci7hnur9Rl/nSlTRrjn1raMobxq62qaAkgyIAQALA1PFrJiOMmZFZE2jk9Z8NX8lHN2jV6e+9bCjkZmrYZXeTsMKlbBOTvdItw5OmdlPLx9d3sUMJFdqX4Hee/qIT00/fuUqtKOy1/krvJle9XY8GM7Rj6S07OnLLNSyurWIbXzCVo6ExFSotabya6sbSyXFtl/p7N+9Y/WY3XtGoza5hgDnyh02zRr9WPpjyLZ2c/P5X7qvpH+5BxTcXnZrjwZXy4dUW8HL+PL/wAcFOE6VRuWss7NtWsYezsSyxNXT3Sv8kkUMazT2hobWsPjWndi0NtLD6Wa3hoeyf8AefENBHi8Vr6vu2aOHH9snqcp7Q1M0RhrodG9lDQaERkIAQEYAGQGqYl5PyEcZM2RTixgqygpPxM3P3jd6ablNX0uihrmKD98SA+kEtM32OwDUU6+l9ufANU/ZTlpb5HolWeMd1JRTd9j5hof/boNCOrOcdea1YpPVi2723Pgizhx3nGf1OfThdft0WsbnJNcZMIzumv0uzH0x5Fs7Rz8/lfumdxko4jAwlLWlG722bbjfxRXePHe185s5jrbmdMzkptRio2yVklyFlhL+ksOXKftlVZVl/H7EOiLJz1C8VV7q+GL8aX56KOJrvZFfEn+R/jH561MHQqNXms/BWJTjiF58mpRostk0z5ZbXaVJjQtb2j6bSzGivxAjjBXAFcQRzYBRxk8hJMubElEFWTzXErzwmUX8XJcLtjYtVNyv5MovHY2znxv7UJVnvI9KyZzyTrMWj6gSmGi6jKpbwQDe0+CwzqSanGd/wCMY3VlxCY2jPOYR2WBhGklqxSk0lJ3bbfmzbhhMZ/65XLyXO+99lv9UTUnWJGTH6UodTUdBQgtWHpjyLZ2c3P5X7qTokNEEqCEe1ato6EndxV/IEto5aLg9y+BaG0X7LS7q+A0OpPT0XTX8V8D0OpN+ihwXwGi2dYCHAZbSQwsVuAk8YgBIYOAICK4GjkIKOLhcDihOmxGr1KYkpVWpRYtJzJk4/RrlnHaRsSmTOlhKkeItH1pKcZLavlD6YLyXy18A1LqyhFrhqraSknhC53y1qGHjG+qrN7Xndjxxk7I5Z5Zd6nRJWMYOgKswzuo6qh2YemPIvnZzc/lfsYImACQGTQA1gBARABACGCAHAFcCK4AwAMgMEogEUqKEaKWHQtBDPCID2ilgkGj2B6PQaGy/bI8A0NpcPo+MdwaJa/TR4DIv06GC/ToCLoEAY2oUOpt0OH7MfTHkXTtHNz+V+xjROIEgBwBADWAHsAPYYIAQAgBARAZADMCCBmAbC0ADqiBtUDLVAFYYEkAICIAQAIwxDO6Z6XZXkuQoll3okMjiBADADhQSAHQwQgQAgIhggBCBMAYYMBkwBCgCxggEMBnFATAqQwQAgEJiJm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lim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65" y="4955394"/>
            <a:ext cx="1682473" cy="168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Limb Lead Placement</a:t>
            </a:r>
            <a:endParaRPr lang="en-US" dirty="0"/>
          </a:p>
        </p:txBody>
      </p:sp>
      <p:sp>
        <p:nvSpPr>
          <p:cNvPr id="1026" name="AutoShape 2" descr="data:image/png;base64,iVBORw0KGgoAAAANSUhEUgAAAQgAAAC/CAMAAAA1kLK0AAABMlBMVEX/////1dX/2tr/3Ny/v78AAADz8/P6+vrn5+fDw8P/AADR0dHGxsbd3d3/3t4Ey5nj4+Pt7e0tLS3MzMyUlJSFhYXtxcW3t7fX19fmv79LS0uzk5Oampp0dHTCoKD70dFnZ2esrKzYs7NSUlI8PDyNjY17f3+khoZvb2+PdHSkpKTEoqJfX19FRUUpKSmurq4eHh6ZfX2CaWnRra1nUVFzW1sVFRVJNjasjY2EamozMzM8Ly9uV1cpICAzIyNeSUnQAAAYCwtGMzPnAAAA0JovHh4ApXh9k4UfGBi0ZWW4gIDixcWWl45EQEA4MjKnnZe8GhrBmZmzdHRcjnmuSEgAoHUALxh6KCiZtavqAABpAACPUlIAvorBLi7CRkZZnYM3oX8ARCyuAACGo5K/qakTHBw7jCKAAAAbcUlEQVR4nO1d+X/iRpYvdBOQGoEAcYgbjDGXjY3dOG7Hne5MJ5l0ZnY3eyYz2Z3u//9f2CqVqlSSQAdIPfmB95lkghGq0rdevbueADjTmc50pjOd6UxnOtOZ/mmkrmaCKf+zZ3GQzP5MULOfnjxe3rU6D6/vy9U/IhbS5Ol1q3Nxcz9qZzuQ+dLheY7jeI3biHq2Yx1BwvuNM71ca53lQukvOS7nEFcbZTjSUWS+5en0+M00w5F6DTpQLqc9/9FYYtfNMdN7k+FITxozEtdaZTjUEaQ/s9PjLwvZjXTLMyPlGlbE9fJMSIVWSqzpFS45dp2uspOX6o0HCG4Xcb1kpjOursa6THhggcjVeumMvoeK156RtMeI66WUmFOJB8SswyVap+Op3vKMxN9GSMsvDMR4kEu0TsfTvOEZiXvoh1//hYHwKA24TjeVdIYPkHDnEREQiQ/hRsuXBaJ97Zted5nO8AGyvAwRraG+LBALzjc97VlKZ3w/jTe+ofi78BlSIFRVReJEZycmwT/KQLH/JLlf7POX4gExrwWAyMjKFi58QEQZbwQIWaxWtwIAoyHzZXFUnYi6YJsIK2SaNdF/6eIe7R9za1z5pseV4/zsCJLfaF4cWhEWFQUCAlDqAbM9LsFPar1eh49fnEGFVy/qcrXeF8bVYkGcoacx4bXtqtI36sUJ4ZN4QKi3vum9nh39qBFUbbHiiLscRlxPt4bYbG5VYCn6BNhAIFOxsm0udqCqztV6Mz8HIrDXrwxWeSBKugh29fzE+XlMrTH0bt3bSfRPjqURKy5rzajLKUc0waoK4djtRPipPhw2oWIrtoFVBNUSFO1NYQWGNhCquCvPwQ7oPdCTSgmBAGtWfw4yxAGorAKtzaMup0AsoONazI/RXoCfIAEbCCDKVbWpF4YQiCZYwz9aEKGhZAMx19WkQAiM5cttjKMeMSY9MUBE+lwuEJAdZKsN94NUpV+aEBOzvSop1mxYKIIxaMOZ9+AXFaEKpDYwJIXs8bhAyPfu9LL0uSANGeZrRPJeLDtiXTSi1i4uEKCsMUBkJioRTV0hwW3GUVfHAkIWIi3h2EA03XXiWvWYPzqKWCAeIkf6wr6GBwj+Ju6PjqIRoz0v8lFXUyCwl1piv3MdV2xcAvlw9CU2EEwEjb8rRV9/NNU9WuNz1OVUWNph3orI7oEdMX/rvaItI2aHo+JxgRizpu9gEe9HR1Bp/rUnFjbYRkSgGDsCUk+39W0+n4fWNjaoK1UVLCxrhB60WRqj3FEhP1baPvc+HhDm4pK19/jOMl6ELykJi+eB14blus9WqFvjAQIaExZa8z4kgIFQp2AkG0UT6VRoNDRBfQ7ak5IoNb1sHQeI1e6u5nXDudpj+qaEOnm67nphQKRtHsMSXh4g6uJui1R7DxLAQPSHk6nerqhI/Yy3O7ECDat2BSxA1ctqkUAUpm8eunxweq036RoT/d3XA97v7WPUtU3IWIxlKYMRlInIeJQk2+leQACLEyDIRsXmCBHhJfSBUQGjZEDI7eVNQ9s/Pb7zIbWcg1T98JDbDwOGorU9pEep1mg2F2Nkfs3cB6wuFk1g9NpgZcrzArQx4d8m9Tz8CCwwi7819OmbDhdkBjo97nqZTsRu/OZqP9rMWJfl/VLzC9gR0/tBxPT47l0zBalZbkWMg8e6He7T2pkDoYsbOL2ICXJa7b53atBuMTjMdSxpjfs9nkfmQKxrfPfq01UtDAr+6rqVa7w/zfMo3gQ1xSEoHoJhmrSBgKJmDjVwmzg5swethuRTxR9MZemjCGmjvcZ+r50il3dJrc6eP24dhsR1AHQ3QlVebkuSJ35RFMvrJhjbj9hHT4OkZX2/iCdALOEzw5sMpw6j73I5/IOKP27rzupWtKmm3RadW0AAZ0mDNk/xNgYm/sMhIFDM0pzKGAgZqk+oOqGmBGNBl0FFV1f1iqSL8GnrtklZgbJNMUuugUKA2JoFqHyElYo1tnyvDRyz3B+3pdTFOIgXfNcJBUIagaggo4/05yRAcNd+L4wCsZ7NmisHiPpwPoR/z89ns60+KVXbk6EwErb6VnU4oif0CqVFnXE9CBDibGQBMK/O1vbHwqW2cdD6dGhSDQeIS57/uuQAoYj9eTIf3Zf0jQIiEKCgQJQr8zZwtoa5WqHYbd4qrlUwUZbw7/U6tCbRFBEQsljtjY0CGAaBgJfsJHlZKU7tG886XMP55iBH5BwgHjhczoESw+N2sZIsQRzIFIRTIA/Pmthl3QFCrQsomi/MgLQGVWUNdAwE2r11tFBwuaW2AEZ7OAL+ejGDoqhks7bVyHGf7C/q3UNz4q8xEGid0IYSJ9P+Fv5/L1HFwjSBrITUPQgExF9ZyuJu7ZrjAvzPmTFRK4vpfLWCK7UwsD+i9ocj5JOug0Agu0hRyH+BEVym7icVKP2DshLJcAjDxxpylpHeUEolBd1YTmRY7JKICDgpvwiKoz6H0GMK/rWfB8ugsPTRe6TbudqmEcq3fHfQsI2AQXXvXeLQ+9hWhE0Ht0YYFazxHv9VrloM7+4HIpkodzjiKPKVTGUDRBzaD4S3ZCoaiM3RLnnCkYKJjmyBWLWSAXF8fD/pSIfVJ/pi5XkayqZKr4I2QWhqYD8Q1UH0nNjpRUfdD1HSkQKQsyk/MPawB9bjUDqMKwUEwoJ8jg/E8KDO3D+9i+KxQAQqLyJG6hwEoukCsd7tUEzbjmsPJxYYTacL1QFiOJmCenMaKG3eD0Q5mQTjro/eqOVkSiMeEIpiWwLoYVeWsNTbpolCrAiI+lTYKWUgBeLw+4F4k3B6x1fiJh3pMBDIwBhjfWhNJhMHiFkb2jbjQoEA0Tfg5zXeSNFAJNSekCOO3RpJRzqsNWRxXBWM3njimnOjanUsLetLCISKjOkF/Cyjz+3qJOAa7gUiqU4LrlNcSjpSrusvmKDq0zRNRTfNgisMS/BPQC7YBWaqRD/LYKaU4gGRUKedUDniq+iNQX4pd4wdMZsHw597gZgk02kn1GYnCU/ZpPl920wNql3C2QUZNi6tiayMKzO1j747ZAmE/Dbp9LpHZoVpvVT3Q0zWCFSBZwkELfpsfIhpWB1brT9xQsP8Tf/rcPVBRAnvr3TNEoihY+1p9/3wOBr9MsCwMYkEbvk1WIcC0SBxLP5rX0YpQyD0e2dHQIZ/DNsc3IYIVf7+qIrkFWG9gRUeqdI+lp0ruWtfljFDIKoOvyLrYBQyu1yu/BNZ0ajjJftpSRC9LIYr0obVZibloeyOMsmUX28VMAlZJzinXo2s0zGmpUCqT1Dhed5fjc7SoGoSy6vmM4WyO9zWJtYUtwyPMXOtFTl3xG2OCVEtiShGD2fehAmJESCaLMPDQz56Ijig+Fv9IZRhdSLruSMOshRfkx+3ILsr/qM7LEGWIZuUu/hCJ0FnLVYshaZf+BFYkm10k1xm0eNR/I0Z4X5BpemeaMnq8JCPPlCNfQ/9lMLrsHV6BERIBLZuNBUoC9jcLoUCcVOi7hl/KWTw2AGiGg2fTVHDdi5/D/qEf7TnpEWobmzKtktDgUABD6LUc911Bs8doDId3Pb8w4G41Ut0WRtJWYKGZLBGDAfioQ52lFUzO2LIkJtmQLo9CojXqmtxaffJTAmF2tT4l+FAdFbuLoxxiON0qlDhyD+hz2aYjEAMSy2upBrUtRuweAnVGlynz1hc2mP2jUboaNzGjrWEag1kRrkWF79NNJKxocLPNsZCeQ/tHvcC7iJ7cUn5T3u2LS0hzI5AQNTpwkYd0PQRlZWOCRJqWdpHZZYUqUyPUmGicXznVFlo9QICQqZCgmtFnOL20tL5HdlSob6GDcRkQK/IvuEKEeXkbHpo0M5m0SGVYY1EDVfeUJNZjzESyvSV6JnLTDua2ERFOSnaaoZFZuyTPHlat88nORRLlUTDUQGLkIGcsogRNUWT7cIjiCgJ7spJmIaXvNl7deuqwQTCnIg+apu/Dx1JeysxmGffeYb4WNo9TpNE5F9sFes6J0nyXVTIOp6DEh6qw4qCuqvJduERZDiykZiJESVvmEVFIleSnIJ0fCjuwsmjh7q5OacmhwYw+KwdL0en8XdO2McIq7slLEoDGN2Q88uqWF6O4NYRHdWy5jAQxPiIKg/AtVMOS3DabTYniCi94MXtkqB0VHkAPp/6QgJNITETEwqd/gwU+xgs/e1gU+MgkoSJwmUlvLctiYtIsvCNq0YnkapOTBXs6vKXpLw1qjwY8wCREtzlYW/IbPb7ywLoyTP7mjb8t9nhtCfy/VNECsUJDy+7XPdeFMV7R9eYto1ZiTw4nZBIJJn4uaGOkLtOJIbBhVh85ry4g6a0aM176JPN2dKG/iAyK+6cNRWutY+4uhP/TrA5al5NKYJLCC+L2+gnMlftrJPhWIUhATu0NURQN3R9ARWS4yvkn8lWjxyJ+BfrjVPvi5kvb3vwPZCuFnE6Arj8GpkVd9ZJdowA/rAMK8C1Fyx0+KwOIXG2XoVmCqOUBi2eEhwcxKoLxGya36bqj2JrmRvQHRfofBNcJ/xIBkYsdp2Ec1ZyRpMAkeUBtJxu4QCB1Y0NxLq+qqYpPB3/SbunyxqW1cDTIybeFn+OmQwuOjaoG2AxIkvTiThRMQ4/vbbFQn5hjFfoNsliAOGE7QGOaVY5jSp5oyxQx6YOsUhDqTR5zH2CW0r5yd1I0bxHm3dYCIfHLgZGKhQKqBhmb0el48jsPWPd+eTeMrL2zy2wHOFtFcMVn98P+BzXuLpiT5hHA0F3nfRm87CBd3jae/dTSVrc4vJyjxkf6nva06MpWRM3vOxGRQrkz84RT46rMdo/tjRC13bQHbjg8a4USBEb+xyGyLpTxh+e2zYy/3V4hFkSGzTgxlYTRwLBv3ZNBUfL305PPWgZoJJITzV6PNxe1NZgyjZIMcF9WAxXhzjQkVgVE+HUoJHcp7awX6Jt3h9/OmIvmS/uKXhP/UGksGS9iwVmH63zctAJLX3oahvyyJ4QbKT65O/di4l5w2mdz2naD5VHXruiJR9s25RI9ckzJUPEf+S0i0NK1Li5/GCIxJVmw0z1KNNNY8JfrvXFD9L0x3vXN+s2icF6wkyRO5d1vF1TQOscynpVCsDN77OBx+izfgy4efdibvA5RTejqIISSRp4ysL6UQxbY1QMw918Z3fQ1qYpI0/aODSrYV/d23MLqHq07m2qLT0It3kPJUV5AB7B717MobPzh05w0A3eYtVfpPfJzouWP3Id8a51cCMeRePBvpBClE/osZ9ozSR3sb3pXB4KERBR4iuPC61a81tqtGjkuqCs0s16EYvBG2QqheUjc/4Stw/Os/B3ito/WFNFR/Im9yNCQN4FIpHfDHJ/JJ3m9ZrYBnV4ZO9HbzHd+IpUj4ZlHUiGy1e+7T/+OfBqbt7bWnZ7oMTudHI409+X0ElHcRypGXOWk8NmkZd/ZOcIZ3iJHR6J0x68qQmfEct/9h6D1LyeRd9hiejmhgnJ2QO89tqbmrAZhev+/I8/26ZnV7SFBvfjD9//YGPj9SycguLQsD4WdNxl68X7d5/JMhh/9HaO9/kwhCXSblSOtVf3poPaSIjl9doJBtrdjxu/vHv17jv4kJATkWvFbb756quvvvmRw9rTRKvSRJwrOQwUemih2YBKpTNp+9S/12ThWoLXvPffcvawhyXToHUXTu+6PUZ9YlHD3FXR3n32bH5/9wrSdzW4jiqS1z8iHL766i881p4qUmxzewtb+GlCk6DydnN1F0yAeKOC/GvVk4cPHjXGLIH7NaRJysug84yto0rTMETFjoHZum7wK8Lh1btPHHSxpo0c99evMA1420FjgNDfODGuMA9Anhh7hKnXtIQjeWyYYLJTuO/C77XLlMPX8BmsmaPXK5Y5MnEwEFmL3OYVBuJnDhrF0EvkfnCA+KTZyU4GCNC+iwZiP5U8pqX23ls4sidjUtg2NK3xkmERUQU1zHWAQCc3at/ZQPy6QS4WZFhug3H49keceMNAOBMSoH+pbY7whLwpFDhShTXmAocT0C8Wby8XGfVrt6mCmk1UocjcVuwCae5PSEa8+1cOSSy0lbV/s4H4Fx6LKhVeKVjrMk65qKPnm94xy+Q5AFqbe72P/UJRyrTRqodwteGff/n1uz91bc/CPtzDff/Nt9/8wHtcY5dKx1l7O1ZGDMbeKjvtC5UdHyZ7nbhuA0kmJLGK9s7luR9RD7tAd49TiLWo0Eg6WzCR6khHUdknsSqscD+hj0iQ2LoANJKnw0aqIx1F7Dohz4ItUk+3gIc1JNBIrPTMuO1yHGINPhRSYvu5s4Hl04k9uGIHrxiHL+O2y3GINWuQYc+WOh15ou0ASaynizwLJkLx5U7tHCRWiSF7X2J2bsqFTExEwnYqPzL9p7PJaiUhJiJhO5WenZtuU2g3rYajeIw+zey1JgnILYDGYYa3LhAp6zT3DVj20SZPj/rs+nDHph6dDg4SMQyb8uvbDAoEDvTPkwNRyB9JMe7tAoH5kzkRmzIQ7oPjQD9jWMQF4tgIZiGG1P+JxujxAQ5mnVIGgoakOBzFYwyLuIGoOCu7j2IAIVPhyOMoHmNYpHuiyB3JqTZhFFZcYZkhECq1JB0VxrxHK11hyeRQnPika0jEVZ8ZAuHyZ6Nn/4FJSfGpHh9hDlE56TO37Urc8xkZAkGPk9AiIVda8qmGkGnbBJoNcJmPj/nCvAyBoCXSNEbEJL1TtffcY50ka+T6n+hcZRwiQMiqaleYKS5+JfgJ3reEXi4g+yO+MYCgcSNq7rt7OV1fIziSa8XGTe0RIHSxWkWlucse/UpEr3YD8m4FGVvqK948VjQQro9FNRgDRJo+oevWau5IdPCYbjgFwkIvWgH5lUVZYqiXrAWojOvGpCIL1kgtTdx7RgPhblPaYInJ/qf5rmjGzSXWkxsE4jrxjsS4HNFsrhUwl1X6u7YwE9qVdn41BaLUMw0wAhMaGY8Gwq3xoiUhMyojYrwyKT65I1HICwwQ8ZK9FIgeaLft9/ohB9mYQulbGA9lszqX+gJY6BCI0m4yoSnaaCBcDUYPFLiFMakm5d03v1KDlXZTOQYI0DRX8Edj8rByGSr78hK96G8EgRjLS1ChOzsaiIVrYBPxwmyNNIFwT/BQyN3qjMRAoIDBZAwFhCsVLWi3GwYQKqAqGXJPrfTcOGg0EMvgVNzcXKpA0PoIN5fOaI2EMiIpRQPh9nggp/FYhk0TCAZyWiR0v+dvoZQdELRpndvMldGo/t5Yp9DTnrvSNrBJ1WdSigTCDdQxRULuOqWZin7aM5Lbm+IhmUGVlBIAwcSRaYwqVYNquWckWisS12IhQCi2Bq4wb88Qy+sRqNK7+FreJtkaroM1CjgFaZBbTOb6tDT2wd/Eqwdh1Sd6q4OrF8roDblGAeThvpMEWR6CPOPHJRCWTDSKnmbR3saaXTyiKTXmyCRtaRTXq/EC0QRuYc6ybYzksdorjttyubiVhxO2bXo0ELRnIKPIaSwxVe+TFJOxTddpiUTSwIwNRH3b28I/6AZ65GWhYuUNU7GGBnoxjyx6QgjRQDTJLmCye3Sd/JVuJxHZBuyJSdcPjxm8pUAgf2CkSDr8nayjDVxGXpihbqHbVRlDk2reZk20GCY2afHJ5NzoOqVa5Ejg9aTPSLAu+hXJmFynq7yuon1Bmx1vy8ulNIbOhtUDvbmBXpzNCLhoIMg2YMOTZJ3SLXutt3j7PXEDFt0dx/GaxsUeKTuDinR58MzkTZwC26SUv/j591/+vtE8r5+a1gZ/++a3HzTi5qJdI4VMOjsgHFfTW87o2Dmnvhm4X62OdUCciML/vnv16t2vG0+YdnbzLarW+p5oT7RtxiHwZweEc8KI91TSOwL+VO05UlVhCcidK7ia8xdPrsT8P1zAJ5KfwH+MELs+QyAe8OFgT+WOE+I/NVc/kmQoxYls/M93uIjRU4RT+i8MxH+Tn4B4QEjD4dACCuuyFubDw/U9MUJ1NhC8t1SdpKBOTFE35+uyEgDCY7Ur32Ig/sf5HBcIZEfMDIWRu+qyJKFXykn2/9A/MnBNy2ggcPDBbzlhaXmq9hyht1dTIExna3iv+Q0DQbTnDk7fKB56eQwDxNA0p30WCPwiquLa0IcTA1SrQ2kyn9Lv4wLhT3LafgF3deKhMmjj6Guw7M9slpX+/dW7d+++84E7tuvf/4PweLO5aAvN5uiQj0OBWBpiG5TwzcwCvHyug/nagLbUZFwX5XV9YlRNKp9iAGHH7v2nWbBfcMILiDAhFi9IFUGwp6/ffvr77/+46nmvqX76/re//bUVNwDEWJbyGpQwI+XrJfTiFYj1tNAGVlGXpJGkg4nLjTGAsA8WBl4JZdeypFzppt9Cw4nzF0JYNQ3STdy4B+uG1y19O7GoHhk2p2KxaABzNFuAebtZsFRAlFEMILA57ZcGI7Q14uYjYxKuOPZrIpv34rv7NOWHfqACVVXdX6JO6CjfJ6H1UyWgy4DaQXFlhF8/2L0eU+4giFWR3zYZaQmc8CztCEd97tMaKVe64Zya31q1o5bxqyyzAwKfJ/Kv09sMgMAj+f2Xxz8KEDj/5FsnXCuSMhDLQFgG0dvjgJCQmmFjcf12200IBLVdNBC4C52vPAGfOuJSbdMt4BIlX8dOnOLhWnGLtajW6MF/TZnVEytFo0c+BONJkUA47aW0t54LcV0Vd5liB15ZxGEZzfs2bCeHorViVmt5QnUWA0QZHS0C9bkF5LkVrJyOAkIhb2f1YuiEqLQUkZg7gTpfsztyike7+hxLVx8EYjsSF4pclow+9OLFwO+igFjiQJ23wQEEwimaONw5JCnVbzQnxOE1nZRn0h+h9hLHjvXELC07+Fmaov8uo3cnK6N6XZkqybfG+MFZj7fe5ahckrYAAzGVUhH9AwnS+gXwsEMTKzfzaGuCAjGCdrU1Eyh4W2gSzcG6ZBQEy0zKEQXy+oKGX1aVB6RTRO45je2xJC+wuQgs+/yallZttpGWNrUsZ7OZWZjNKCej+65kaZZHrkfQcwkFQnbazwX4FdKuRafXWp/cdLVHKyz3KKLxM+nVwOUeo5yvTOyIEelLvq/Z2NTtY197OdH5MuhOa+2rgqi80BZe/GPEUFkAMW2RRraX+26/elOj2+PlNO9LpGnF/ZaJtLh2mnj5hVWAMgCCNMXIcYP9rY2VJdkePt2fmNrXyAFHgB7aZLMPG3SJdhElkDLhiA6eXu1g79DxY8Oe3t2pPTWt587VFb95OSwLJev9deviMbKfayYyYnh3BafXEQ/LQmX+9qJ1/f70NlDqrG1sJ6FsLxfrQvQOzMbpKrTb1c/hTykJ9Xz2Lz+JT/nicfRPP157pjOd6UxnOtOZznSmM53pTGc605nSpf8H4n90Psrklk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imblea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422"/>
            <a:ext cx="9144000" cy="547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next 6 leads are applied to the </a:t>
            </a:r>
            <a:r>
              <a:rPr lang="en-US" dirty="0" err="1" smtClean="0"/>
              <a:t>anterolateral</a:t>
            </a:r>
            <a:r>
              <a:rPr lang="en-US" dirty="0" smtClean="0"/>
              <a:t> chest are </a:t>
            </a:r>
            <a:r>
              <a:rPr lang="en-US" dirty="0" err="1" smtClean="0"/>
              <a:t>are</a:t>
            </a:r>
            <a:r>
              <a:rPr lang="en-US" dirty="0" smtClean="0"/>
              <a:t> labeled V1 through V6</a:t>
            </a:r>
          </a:p>
          <a:p>
            <a:r>
              <a:rPr lang="en-US" dirty="0" smtClean="0"/>
              <a:t>Leads should be placed over soft, fleshy parts (muscle) rather than bone, to achieve the best possible tracing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Precordial</a:t>
            </a:r>
            <a:r>
              <a:rPr lang="en-US" dirty="0" smtClean="0"/>
              <a:t> Lead Placement</a:t>
            </a:r>
            <a:endParaRPr lang="en-US" dirty="0"/>
          </a:p>
        </p:txBody>
      </p:sp>
      <p:pic>
        <p:nvPicPr>
          <p:cNvPr id="16386" name="Picture 2" descr="http://img.medscapestatic.com/pi/meds/ckb/82/11882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671" y="4040035"/>
            <a:ext cx="3876795" cy="2540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Precordial</a:t>
            </a:r>
            <a:r>
              <a:rPr lang="en-US" dirty="0" smtClean="0"/>
              <a:t> Lead Placement (cont’d)</a:t>
            </a:r>
            <a:endParaRPr lang="en-US" dirty="0"/>
          </a:p>
        </p:txBody>
      </p:sp>
      <p:pic>
        <p:nvPicPr>
          <p:cNvPr id="17410" name="Picture 2" descr="https://bloggingforyournoggin.files.wordpress.com/2016/04/ecg-lead-placement.jpg?w=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42" y="2025312"/>
            <a:ext cx="8082951" cy="4648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When you’re all finished, your patient should look something like this: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EKG Lead Placement</a:t>
            </a:r>
            <a:endParaRPr lang="en-US" dirty="0"/>
          </a:p>
        </p:txBody>
      </p:sp>
      <p:pic>
        <p:nvPicPr>
          <p:cNvPr id="18434" name="Picture 2" descr="http://what-when-how.com/wp-content/uploads/2012/04/tmp14289_thumb2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930" y="3095157"/>
            <a:ext cx="5526957" cy="3627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is monitor-specific (and thus varies by agency)</a:t>
            </a:r>
          </a:p>
          <a:p>
            <a:r>
              <a:rPr lang="en-US" dirty="0" smtClean="0"/>
              <a:t>Let’s take a moment to talk about your specific monitor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How (do I transmit to the hospital)?</a:t>
            </a:r>
            <a:endParaRPr lang="en-US" dirty="0"/>
          </a:p>
        </p:txBody>
      </p:sp>
      <p:pic>
        <p:nvPicPr>
          <p:cNvPr id="20482" name="Picture 2" descr="http://www.jacksonemergency.com/images/DSC_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19" y="3519943"/>
            <a:ext cx="2845164" cy="1889698"/>
          </a:xfrm>
          <a:prstGeom prst="rect">
            <a:avLst/>
          </a:prstGeom>
          <a:noFill/>
        </p:spPr>
      </p:pic>
      <p:pic>
        <p:nvPicPr>
          <p:cNvPr id="20484" name="Picture 4" descr="http://www.westchesterems.org/images/LP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5837" y="3306853"/>
            <a:ext cx="2857500" cy="2362200"/>
          </a:xfrm>
          <a:prstGeom prst="rect">
            <a:avLst/>
          </a:prstGeom>
          <a:noFill/>
        </p:spPr>
      </p:pic>
      <p:pic>
        <p:nvPicPr>
          <p:cNvPr id="20486" name="Picture 6" descr="http://www.masterfitmedical.com/sites/default/files/imagecache/product_full/zoll%20e%20series%20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8337" y="4242828"/>
            <a:ext cx="2857500" cy="233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Your monitor does give preliminary interpretations</a:t>
            </a:r>
          </a:p>
          <a:p>
            <a:r>
              <a:rPr lang="en-US" dirty="0" smtClean="0"/>
              <a:t>Your monitor reads **** Acute MI **** (or the device specific equivalent)</a:t>
            </a:r>
          </a:p>
          <a:p>
            <a:r>
              <a:rPr lang="en-US" dirty="0" smtClean="0"/>
              <a:t>You have any other concerns which would require a call to medical control.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You must call medical control if: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smtClean="0"/>
              <a:t>soon as it’s transmitted, contact medical direction </a:t>
            </a:r>
            <a:r>
              <a:rPr lang="en-US" b="1" dirty="0" smtClean="0"/>
              <a:t>at that facility</a:t>
            </a:r>
            <a:r>
              <a:rPr lang="en-US" dirty="0" smtClean="0"/>
              <a:t> (speaking to a hospital that didn’t receive your EKG is suboptimal)</a:t>
            </a:r>
          </a:p>
          <a:p>
            <a:pPr lvl="1"/>
            <a:r>
              <a:rPr lang="en-US" dirty="0" smtClean="0"/>
              <a:t>The closest (or patient requested) facility may not be able to receive </a:t>
            </a:r>
            <a:r>
              <a:rPr lang="en-US" dirty="0" err="1" smtClean="0"/>
              <a:t>prehospital</a:t>
            </a:r>
            <a:r>
              <a:rPr lang="en-US" dirty="0" smtClean="0"/>
              <a:t> 12-lead EKGs</a:t>
            </a:r>
          </a:p>
          <a:p>
            <a:pPr lvl="2"/>
            <a:r>
              <a:rPr lang="en-US" dirty="0" smtClean="0"/>
              <a:t>Transmit to closest facility with this capability</a:t>
            </a:r>
          </a:p>
          <a:p>
            <a:r>
              <a:rPr lang="en-US" dirty="0" smtClean="0"/>
              <a:t>Ask the provider answering the phone to check for a received EKG</a:t>
            </a:r>
          </a:p>
          <a:p>
            <a:r>
              <a:rPr lang="en-US" dirty="0" smtClean="0"/>
              <a:t>Describe your patient, their complaint/symptoms, their vital signs, etc., as you normally would</a:t>
            </a:r>
          </a:p>
          <a:p>
            <a:r>
              <a:rPr lang="en-US" dirty="0" smtClean="0"/>
              <a:t>The provider will determine whether you should alter your treatment and/or destination based on the EKG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How do I call Medical Control?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2338" y="2209800"/>
            <a:ext cx="5552034" cy="3818467"/>
          </a:xfrm>
        </p:spPr>
        <p:txBody>
          <a:bodyPr/>
          <a:lstStyle/>
          <a:p>
            <a:r>
              <a:rPr lang="en-US" dirty="0" smtClean="0"/>
              <a:t>Buffalo General Medical Center</a:t>
            </a:r>
          </a:p>
          <a:p>
            <a:r>
              <a:rPr lang="en-US" dirty="0" smtClean="0"/>
              <a:t>South Buffalo Mercy Hospital</a:t>
            </a:r>
          </a:p>
          <a:p>
            <a:r>
              <a:rPr lang="en-US" dirty="0" smtClean="0"/>
              <a:t>Veterans Affairs Hospital of WNY *</a:t>
            </a:r>
          </a:p>
          <a:p>
            <a:r>
              <a:rPr lang="en-US" dirty="0" smtClean="0"/>
              <a:t>Olean General Hospital</a:t>
            </a:r>
          </a:p>
          <a:p>
            <a:r>
              <a:rPr lang="en-US" dirty="0" smtClean="0"/>
              <a:t>Niagara Falls Memorial Hospital </a:t>
            </a:r>
            <a:r>
              <a:rPr lang="en-US" dirty="0" smtClean="0"/>
              <a:t>**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Remember: Other STEMI/PCI centers from outside the region may be closer.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WNY STEMI/PCI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551" y="6202392"/>
            <a:ext cx="635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*  For US Military Veterans only</a:t>
            </a:r>
          </a:p>
          <a:p>
            <a:r>
              <a:rPr lang="en-US" sz="1200" dirty="0" smtClean="0"/>
              <a:t>**   Beginning in Spring 2017</a:t>
            </a:r>
            <a:endParaRPr lang="en-US" sz="1200" dirty="0"/>
          </a:p>
        </p:txBody>
      </p:sp>
      <p:pic>
        <p:nvPicPr>
          <p:cNvPr id="1026" name="Picture 2" descr="http://www.wakemed.org/images/heartcenter/codestem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8219" y="3586021"/>
            <a:ext cx="2198597" cy="307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…the monitor doesn’t seem to be capturing the EKG?</a:t>
            </a:r>
          </a:p>
          <a:p>
            <a:pPr lvl="1"/>
            <a:r>
              <a:rPr lang="en-US" dirty="0" smtClean="0"/>
              <a:t>Continue your treatment and transport as originally planned</a:t>
            </a:r>
          </a:p>
          <a:p>
            <a:r>
              <a:rPr lang="en-US" b="1" dirty="0" smtClean="0"/>
              <a:t>…the monitor won’t transmit but it says *** ACUTE MI ***?</a:t>
            </a:r>
          </a:p>
          <a:p>
            <a:pPr lvl="1"/>
            <a:r>
              <a:rPr lang="en-US" dirty="0" smtClean="0"/>
              <a:t>Contact medical direction (or destination ED physician) for guidance</a:t>
            </a:r>
          </a:p>
          <a:p>
            <a:r>
              <a:rPr lang="en-US" b="1" dirty="0" smtClean="0"/>
              <a:t>…the monitor didn’t say *** ACUTE MI *** but the patient is now coding?</a:t>
            </a:r>
          </a:p>
          <a:p>
            <a:pPr lvl="1"/>
            <a:r>
              <a:rPr lang="en-US" dirty="0" smtClean="0"/>
              <a:t>Start CPR/resuscitation as you normally would, obtain ALS backup if possible, transport to the closest 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Every year, about 4-5 million people visit EDs complaining of chest pain</a:t>
            </a:r>
          </a:p>
          <a:p>
            <a:pPr lvl="1"/>
            <a:r>
              <a:rPr lang="en-US" dirty="0" smtClean="0"/>
              <a:t>Up to 85% are discharged without a primary cardiac diagnosis</a:t>
            </a:r>
          </a:p>
          <a:p>
            <a:r>
              <a:rPr lang="en-US" dirty="0" smtClean="0"/>
              <a:t>Electrocardiogram (EKG/ECG) is one of primary means by which advanced </a:t>
            </a:r>
            <a:r>
              <a:rPr lang="en-US" dirty="0" err="1" smtClean="0"/>
              <a:t>prehospital</a:t>
            </a:r>
            <a:r>
              <a:rPr lang="en-US" dirty="0" smtClean="0"/>
              <a:t> providers detect life-threatening (and treatment-altering) heart problems such as ST-elevation myocardial infarction (STEMI)</a:t>
            </a:r>
          </a:p>
          <a:p>
            <a:r>
              <a:rPr lang="en-US" dirty="0" smtClean="0"/>
              <a:t>In March 2016, the NYS Department of Health approved the acquiring and transmitting of EKGs by EMTs and AEMTs</a:t>
            </a:r>
          </a:p>
          <a:p>
            <a:r>
              <a:rPr lang="en-US" dirty="0" smtClean="0"/>
              <a:t>That’s great!</a:t>
            </a:r>
          </a:p>
          <a:p>
            <a:pPr lvl="1"/>
            <a:r>
              <a:rPr lang="en-US" dirty="0" smtClean="0"/>
              <a:t>…now what?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What is this talk about?</a:t>
            </a:r>
            <a:endParaRPr lang="en-US" dirty="0"/>
          </a:p>
        </p:txBody>
      </p:sp>
      <p:pic>
        <p:nvPicPr>
          <p:cNvPr id="2050" name="Picture 2" descr="http://www.50ish.org/wp-content/uploads/2013/04/man-with-chest-p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4882" y="5333836"/>
            <a:ext cx="1019118" cy="152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00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12-Lead acquisition and transmission may detect STEMI and other critical EKG changes earlier, allowing for more rapid definitive care</a:t>
            </a:r>
          </a:p>
          <a:p>
            <a:r>
              <a:rPr lang="en-US" dirty="0" smtClean="0"/>
              <a:t>EMT/AEMT providers are </a:t>
            </a:r>
            <a:r>
              <a:rPr lang="en-US" b="1" dirty="0" smtClean="0"/>
              <a:t>not</a:t>
            </a:r>
            <a:r>
              <a:rPr lang="en-US" dirty="0" smtClean="0"/>
              <a:t> responsible for interpretation of the EKG</a:t>
            </a:r>
          </a:p>
          <a:p>
            <a:r>
              <a:rPr lang="en-US" dirty="0" smtClean="0"/>
              <a:t>Interpretation of the EKG by an on-scene paramedic does </a:t>
            </a:r>
            <a:r>
              <a:rPr lang="en-US" b="1" dirty="0" smtClean="0"/>
              <a:t>not</a:t>
            </a:r>
            <a:r>
              <a:rPr lang="en-US" dirty="0" smtClean="0"/>
              <a:t> exclude the need for transmission to an appropriate Emergency Department (unless the paramedic assumes care)</a:t>
            </a:r>
          </a:p>
          <a:p>
            <a:r>
              <a:rPr lang="en-US" dirty="0" smtClean="0"/>
              <a:t>You continue to play an integral role in optimizing each patient’s chance for the most appropriate and timely 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http://pad2.whstatic.com/images/thumb/2/2f/Relieve-Symptoms-of-Gastritis-Step-12-Version-2.jpg/aid4307342-728px-Relieve-Symptoms-of-Gastritis-Step-12-Vers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68" y="3902644"/>
            <a:ext cx="1956025" cy="1467019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Causes of Chest Pain</a:t>
            </a:r>
            <a:endParaRPr lang="en-US" dirty="0"/>
          </a:p>
        </p:txBody>
      </p:sp>
      <p:pic>
        <p:nvPicPr>
          <p:cNvPr id="10242" name="Picture 2" descr="http://stomachbloating.net/wp-content/uploads/2014/07/causes-of-indiges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732" y="1860392"/>
            <a:ext cx="2926092" cy="2194570"/>
          </a:xfrm>
          <a:prstGeom prst="rect">
            <a:avLst/>
          </a:prstGeom>
          <a:noFill/>
        </p:spPr>
      </p:pic>
      <p:pic>
        <p:nvPicPr>
          <p:cNvPr id="10244" name="Picture 4" descr="http://kidshealth.org/EN/images/headers/K-pneumonia-enHD-AR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5530656"/>
            <a:ext cx="3269112" cy="1184679"/>
          </a:xfrm>
          <a:prstGeom prst="rect">
            <a:avLst/>
          </a:prstGeom>
          <a:noFill/>
        </p:spPr>
      </p:pic>
      <p:pic>
        <p:nvPicPr>
          <p:cNvPr id="10246" name="Picture 6" descr="http://www.riskmanagement365.com/wp-content/uploads/2014/08/COPD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68" y="2074758"/>
            <a:ext cx="2162654" cy="1621991"/>
          </a:xfrm>
          <a:prstGeom prst="rect">
            <a:avLst/>
          </a:prstGeom>
          <a:noFill/>
        </p:spPr>
      </p:pic>
      <p:pic>
        <p:nvPicPr>
          <p:cNvPr id="10248" name="Picture 8" descr="http://qsota.com/wp-content/uploads/2016/02/Symptoms-of-rib-fra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3279" y="4636154"/>
            <a:ext cx="3057934" cy="1503902"/>
          </a:xfrm>
          <a:prstGeom prst="rect">
            <a:avLst/>
          </a:prstGeom>
          <a:noFill/>
        </p:spPr>
      </p:pic>
      <p:pic>
        <p:nvPicPr>
          <p:cNvPr id="10250" name="Picture 10" descr="http://az616578.vo.msecnd.net/files/2016/01/16/635885556254356396-603375569_hello-my-name-is-anxiety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6744" y="4026754"/>
            <a:ext cx="2157866" cy="1361351"/>
          </a:xfrm>
          <a:prstGeom prst="rect">
            <a:avLst/>
          </a:prstGeom>
          <a:noFill/>
        </p:spPr>
      </p:pic>
      <p:pic>
        <p:nvPicPr>
          <p:cNvPr id="10252" name="Picture 12" descr="http://www.mussenhealth.us/gunshot-wounds/images/1889_12_113-rifle-gunshot-wound-the-hea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4687" y="2074758"/>
            <a:ext cx="2294626" cy="1738835"/>
          </a:xfrm>
          <a:prstGeom prst="rect">
            <a:avLst/>
          </a:prstGeom>
          <a:noFill/>
        </p:spPr>
      </p:pic>
      <p:pic>
        <p:nvPicPr>
          <p:cNvPr id="10254" name="Picture 14" descr="http://tooldtowork.com/files/2012/03/Scan_Pic00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2475818"/>
            <a:ext cx="8813359" cy="3664238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4632387" y="2355011"/>
            <a:ext cx="2061713" cy="41406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yassets-p2.timeincuk.net/wp/prod/wp-content/uploads/sites/29/2015/03/detective-TV-qu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793" y="1035171"/>
            <a:ext cx="3572231" cy="27217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a lecture on EKG interpretation</a:t>
            </a:r>
          </a:p>
          <a:p>
            <a:r>
              <a:rPr lang="en-US" dirty="0" smtClean="0"/>
              <a:t>What is it, then?</a:t>
            </a:r>
          </a:p>
          <a:p>
            <a:pPr lvl="1"/>
            <a:r>
              <a:rPr lang="en-US" dirty="0" smtClean="0"/>
              <a:t>A primer on actually </a:t>
            </a:r>
            <a:r>
              <a:rPr lang="en-US" i="1" dirty="0" smtClean="0"/>
              <a:t>obtaining</a:t>
            </a:r>
            <a:r>
              <a:rPr lang="en-US" dirty="0" smtClean="0"/>
              <a:t> the EKG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EMT/AEMT provider must understand the </a:t>
            </a:r>
            <a:r>
              <a:rPr lang="en-US" b="1" dirty="0" smtClean="0"/>
              <a:t>who, when, where, how, and why</a:t>
            </a:r>
            <a:r>
              <a:rPr lang="en-US" dirty="0" smtClean="0"/>
              <a:t> of obtaining and transmitting EKGs to the hospital</a:t>
            </a:r>
          </a:p>
          <a:p>
            <a:r>
              <a:rPr lang="en-US" dirty="0" smtClean="0"/>
              <a:t>A STEMI (or certain other EKG changes) may cause medical direction to alter your destination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Screening for STEMI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leadsem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3517" y="2096231"/>
            <a:ext cx="8867955" cy="2234242"/>
          </a:xfrm>
          <a:prstGeom prst="ellipse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Prompt identification can result in more appropriate destination determination (PCI/STEMI center) and optimal patient 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Why Screen for STEMI?</a:t>
            </a:r>
            <a:endParaRPr lang="en-US" dirty="0"/>
          </a:p>
        </p:txBody>
      </p:sp>
      <p:pic>
        <p:nvPicPr>
          <p:cNvPr id="6" name="Picture 5" descr="12leadwrem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02" y="3286393"/>
            <a:ext cx="70294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Patients with a pulse who complain of </a:t>
            </a:r>
          </a:p>
          <a:p>
            <a:pPr lvl="1"/>
            <a:r>
              <a:rPr lang="en-US" dirty="0" smtClean="0"/>
              <a:t>Chest pain</a:t>
            </a:r>
          </a:p>
          <a:p>
            <a:pPr lvl="2"/>
            <a:r>
              <a:rPr lang="en-US" dirty="0" smtClean="0"/>
              <a:t>Yes, even young people sometimes have heart attacks</a:t>
            </a:r>
          </a:p>
          <a:p>
            <a:pPr lvl="1"/>
            <a:r>
              <a:rPr lang="en-US" dirty="0" smtClean="0"/>
              <a:t>Shortness of breath</a:t>
            </a:r>
          </a:p>
          <a:p>
            <a:pPr lvl="1"/>
            <a:r>
              <a:rPr lang="en-US" dirty="0" smtClean="0"/>
              <a:t>Fatigue/weakness</a:t>
            </a:r>
          </a:p>
          <a:p>
            <a:pPr lvl="1"/>
            <a:r>
              <a:rPr lang="en-US" dirty="0" smtClean="0"/>
              <a:t>Passing out/syncope</a:t>
            </a:r>
          </a:p>
          <a:p>
            <a:r>
              <a:rPr lang="en-US" dirty="0" smtClean="0"/>
              <a:t>…or anyone else your </a:t>
            </a:r>
            <a:r>
              <a:rPr lang="en-US" b="1" dirty="0" smtClean="0"/>
              <a:t>gut says you should</a:t>
            </a:r>
          </a:p>
          <a:p>
            <a:r>
              <a:rPr lang="en-US" b="1" dirty="0" smtClean="0"/>
              <a:t>If </a:t>
            </a:r>
            <a:r>
              <a:rPr lang="en-US" b="1" dirty="0" err="1" smtClean="0"/>
              <a:t>pulseless</a:t>
            </a:r>
            <a:r>
              <a:rPr lang="en-US" b="1" dirty="0" smtClean="0"/>
              <a:t>/</a:t>
            </a:r>
            <a:r>
              <a:rPr lang="en-US" b="1" dirty="0" err="1" smtClean="0"/>
              <a:t>apneic</a:t>
            </a:r>
            <a:r>
              <a:rPr lang="en-US" b="1" dirty="0" smtClean="0"/>
              <a:t>, you should be doing other stuff!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pic>
        <p:nvPicPr>
          <p:cNvPr id="5" name="Picture 2" descr="https://upload.wikimedia.org/wikipedia/commons/thumb/4/4c/Normal_ECG_2.svg/1280px-Normal_ECG_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6212" y="5262102"/>
            <a:ext cx="10256807" cy="1563942"/>
          </a:xfrm>
          <a:prstGeom prst="rect">
            <a:avLst/>
          </a:prstGeom>
          <a:noFill/>
        </p:spPr>
      </p:pic>
      <p:pic>
        <p:nvPicPr>
          <p:cNvPr id="12290" name="Picture 2" descr="https://2.bp.blogspot.com/-qKRC3wGFGBk/V07_2PU4E1I/AAAAAAAAAzM/FZ9DiuLKH3E73CLTPeZSqu3ZUjHN7LNcgCLcB/s1600/chestp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6374" y="1120245"/>
            <a:ext cx="1461748" cy="1680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 soon as possible, when indicated</a:t>
            </a:r>
          </a:p>
          <a:p>
            <a:r>
              <a:rPr lang="en-US" dirty="0" smtClean="0"/>
              <a:t>Not during transport, as vehicle movement can affect EKG quality</a:t>
            </a:r>
          </a:p>
          <a:p>
            <a:r>
              <a:rPr lang="en-US" dirty="0" smtClean="0"/>
              <a:t>Most practically, this will either be obtained in the patient’s residence or the back of the ambulance</a:t>
            </a:r>
          </a:p>
          <a:p>
            <a:pPr lvl="1"/>
            <a:r>
              <a:rPr lang="en-US" dirty="0" smtClean="0"/>
              <a:t>EKGs require exposure of the chest; keep patient modesty/privacy in mind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When?  Where?</a:t>
            </a:r>
            <a:endParaRPr lang="en-US" dirty="0"/>
          </a:p>
        </p:txBody>
      </p:sp>
      <p:pic>
        <p:nvPicPr>
          <p:cNvPr id="11266" name="Picture 2" descr="https://upload.wikimedia.org/wikipedia/commons/thumb/4/4c/Normal_ECG_2.svg/1280px-Normal_ECG_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6212" y="5262102"/>
            <a:ext cx="10256807" cy="156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There are three important components to the “How”</a:t>
            </a:r>
          </a:p>
          <a:p>
            <a:pPr lvl="1"/>
            <a:r>
              <a:rPr lang="en-US" dirty="0" smtClean="0"/>
              <a:t>Obtaining the EKG tracing with your monitor</a:t>
            </a:r>
          </a:p>
          <a:p>
            <a:pPr lvl="1"/>
            <a:r>
              <a:rPr lang="en-US" dirty="0" smtClean="0"/>
              <a:t>Transmitting the EKG to the appropriate facility for interpretation</a:t>
            </a:r>
          </a:p>
          <a:p>
            <a:pPr lvl="1"/>
            <a:r>
              <a:rPr lang="en-US" dirty="0" smtClean="0"/>
              <a:t>Contacting that facility for medical direction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pic>
        <p:nvPicPr>
          <p:cNvPr id="13314" name="Picture 2" descr="http://www.palmswesthospitalblog.com/images/medium/8163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2891" y="4048442"/>
            <a:ext cx="1906018" cy="2540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UBMD_EMS_presentation_web_circle</Template>
  <TotalTime>138</TotalTime>
  <Words>839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Moog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Wastl,Katelyn S</dc:creator>
  <cp:lastModifiedBy>BClemenc</cp:lastModifiedBy>
  <cp:revision>24</cp:revision>
  <dcterms:created xsi:type="dcterms:W3CDTF">2016-03-06T00:27:48Z</dcterms:created>
  <dcterms:modified xsi:type="dcterms:W3CDTF">2016-10-17T14:39:56Z</dcterms:modified>
</cp:coreProperties>
</file>